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6858000" cy="9906000" type="A4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A86643-600A-4871-8FA8-5BB3FF1665DD}" v="2" dt="2025-01-22T14:34:58.77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291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D881E-8770-4860-8C42-A58537757D9F}" type="datetimeFigureOut">
              <a:rPr lang="da-DK" smtClean="0"/>
              <a:t>03-04-2025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B99AA-FD24-46C6-8B06-9412EC41AB6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89410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D881E-8770-4860-8C42-A58537757D9F}" type="datetimeFigureOut">
              <a:rPr lang="da-DK" smtClean="0"/>
              <a:t>03-04-2025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B99AA-FD24-46C6-8B06-9412EC41AB6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87524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D881E-8770-4860-8C42-A58537757D9F}" type="datetimeFigureOut">
              <a:rPr lang="da-DK" smtClean="0"/>
              <a:t>03-04-2025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B99AA-FD24-46C6-8B06-9412EC41AB6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30055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D881E-8770-4860-8C42-A58537757D9F}" type="datetimeFigureOut">
              <a:rPr lang="da-DK" smtClean="0"/>
              <a:t>03-04-2025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B99AA-FD24-46C6-8B06-9412EC41AB6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60629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D881E-8770-4860-8C42-A58537757D9F}" type="datetimeFigureOut">
              <a:rPr lang="da-DK" smtClean="0"/>
              <a:t>03-04-2025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B99AA-FD24-46C6-8B06-9412EC41AB6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59641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D881E-8770-4860-8C42-A58537757D9F}" type="datetimeFigureOut">
              <a:rPr lang="da-DK" smtClean="0"/>
              <a:t>03-04-2025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B99AA-FD24-46C6-8B06-9412EC41AB6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53608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D881E-8770-4860-8C42-A58537757D9F}" type="datetimeFigureOut">
              <a:rPr lang="da-DK" smtClean="0"/>
              <a:t>03-04-2025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B99AA-FD24-46C6-8B06-9412EC41AB6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44296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D881E-8770-4860-8C42-A58537757D9F}" type="datetimeFigureOut">
              <a:rPr lang="da-DK" smtClean="0"/>
              <a:t>03-04-2025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B99AA-FD24-46C6-8B06-9412EC41AB6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87030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D881E-8770-4860-8C42-A58537757D9F}" type="datetimeFigureOut">
              <a:rPr lang="da-DK" smtClean="0"/>
              <a:t>03-04-2025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B99AA-FD24-46C6-8B06-9412EC41AB6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66840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D881E-8770-4860-8C42-A58537757D9F}" type="datetimeFigureOut">
              <a:rPr lang="da-DK" smtClean="0"/>
              <a:t>03-04-2025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B99AA-FD24-46C6-8B06-9412EC41AB6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52626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D881E-8770-4860-8C42-A58537757D9F}" type="datetimeFigureOut">
              <a:rPr lang="da-DK" smtClean="0"/>
              <a:t>03-04-2025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B99AA-FD24-46C6-8B06-9412EC41AB6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09129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CD881E-8770-4860-8C42-A58537757D9F}" type="datetimeFigureOut">
              <a:rPr lang="da-DK" smtClean="0"/>
              <a:t>03-04-2025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EB99AA-FD24-46C6-8B06-9412EC41AB6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51258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hyperlink" Target="https://pxhere.com/da/photo/1442999" TargetMode="External"/><Relationship Id="rId7" Type="http://schemas.openxmlformats.org/officeDocument/2006/relationships/image" Target="../media/image1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hyperlink" Target="https://pixabay.com/de/klee-gras-natur-blume-wiese-3234470/" TargetMode="Externa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329CE07C-CA7B-0627-6AEA-766FE3C95A31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87706" y="6957149"/>
            <a:ext cx="1440000" cy="1133344"/>
          </a:xfrm>
          <a:prstGeom prst="rect">
            <a:avLst/>
          </a:prstGeom>
        </p:spPr>
      </p:pic>
      <p:pic>
        <p:nvPicPr>
          <p:cNvPr id="35" name="Billede 34">
            <a:extLst>
              <a:ext uri="{FF2B5EF4-FFF2-40B4-BE49-F238E27FC236}">
                <a16:creationId xmlns:a16="http://schemas.microsoft.com/office/drawing/2014/main" id="{18376BDE-72EF-60FD-FC24-F3FDAE0FC58F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387706" y="5738552"/>
            <a:ext cx="1440000" cy="1080000"/>
          </a:xfrm>
          <a:prstGeom prst="rect">
            <a:avLst/>
          </a:prstGeom>
        </p:spPr>
      </p:pic>
      <p:pic>
        <p:nvPicPr>
          <p:cNvPr id="25" name="Billede 24">
            <a:extLst>
              <a:ext uri="{FF2B5EF4-FFF2-40B4-BE49-F238E27FC236}">
                <a16:creationId xmlns:a16="http://schemas.microsoft.com/office/drawing/2014/main" id="{87E57818-1F7B-0A4A-7D70-13192042BBEC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387706" y="4513173"/>
            <a:ext cx="1440000" cy="1080000"/>
          </a:xfrm>
          <a:prstGeom prst="rect">
            <a:avLst/>
          </a:prstGeom>
        </p:spPr>
      </p:pic>
      <p:pic>
        <p:nvPicPr>
          <p:cNvPr id="20" name="Billede 19">
            <a:extLst>
              <a:ext uri="{FF2B5EF4-FFF2-40B4-BE49-F238E27FC236}">
                <a16:creationId xmlns:a16="http://schemas.microsoft.com/office/drawing/2014/main" id="{8AAB660C-C500-86B7-6542-0ED590EC3EF0}"/>
              </a:ext>
            </a:extLst>
          </p:cNvPr>
          <p:cNvPicPr>
            <a:picLocks/>
          </p:cNvPicPr>
          <p:nvPr/>
        </p:nvPicPr>
        <p:blipFill>
          <a:blip r:embed="rId5"/>
          <a:srcRect t="21350" b="43"/>
          <a:stretch/>
        </p:blipFill>
        <p:spPr>
          <a:xfrm>
            <a:off x="380998" y="3280174"/>
            <a:ext cx="1440000" cy="1080000"/>
          </a:xfrm>
          <a:prstGeom prst="rect">
            <a:avLst/>
          </a:prstGeom>
        </p:spPr>
      </p:pic>
      <p:pic>
        <p:nvPicPr>
          <p:cNvPr id="4" name="Picture 8" descr="Et billede, der indeholder plantevækst, udendørs, Landplante, have&#10;&#10;Automatisk genereret beskrivelse">
            <a:extLst>
              <a:ext uri="{FF2B5EF4-FFF2-40B4-BE49-F238E27FC236}">
                <a16:creationId xmlns:a16="http://schemas.microsoft.com/office/drawing/2014/main" id="{917725C1-A110-C398-9F04-EBF83A2D06E4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365760" y="560070"/>
            <a:ext cx="6126480" cy="1333500"/>
          </a:xfrm>
          <a:prstGeom prst="rect">
            <a:avLst/>
          </a:prstGeom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9EEA0371-763E-BCFB-0544-D601E37D965C}"/>
              </a:ext>
            </a:extLst>
          </p:cNvPr>
          <p:cNvSpPr txBox="1"/>
          <p:nvPr/>
        </p:nvSpPr>
        <p:spPr>
          <a:xfrm>
            <a:off x="365759" y="601379"/>
            <a:ext cx="6126479" cy="12632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50" indent="-6350" algn="ctr">
              <a:lnSpc>
                <a:spcPct val="107000"/>
              </a:lnSpc>
              <a:spcAft>
                <a:spcPts val="800"/>
              </a:spcAft>
            </a:pPr>
            <a:r>
              <a:rPr lang="da-DK" sz="2000" b="1" kern="1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Program for Haveselskabet </a:t>
            </a:r>
          </a:p>
          <a:p>
            <a:pPr marL="6350" indent="-6350" algn="ctr">
              <a:lnSpc>
                <a:spcPct val="107000"/>
              </a:lnSpc>
              <a:spcAft>
                <a:spcPts val="800"/>
              </a:spcAft>
            </a:pPr>
            <a:r>
              <a:rPr lang="da-DK" sz="2000" b="1" kern="1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Guldborgsund og Lolland</a:t>
            </a:r>
          </a:p>
          <a:p>
            <a:pPr marL="6350" indent="-6350" algn="ctr">
              <a:lnSpc>
                <a:spcPct val="107000"/>
              </a:lnSpc>
              <a:spcAft>
                <a:spcPts val="800"/>
              </a:spcAft>
            </a:pPr>
            <a:r>
              <a:rPr lang="da-DK" sz="2000" b="1" kern="100" dirty="0">
                <a:solidFill>
                  <a:srgbClr val="FFFF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2025</a:t>
            </a:r>
            <a:endParaRPr lang="da-DK" sz="2000" kern="1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7EEADEA8-D6C7-3BD6-CD56-5DA49F2035B4}"/>
              </a:ext>
            </a:extLst>
          </p:cNvPr>
          <p:cNvSpPr txBox="1"/>
          <p:nvPr/>
        </p:nvSpPr>
        <p:spPr>
          <a:xfrm>
            <a:off x="2082557" y="2054176"/>
            <a:ext cx="4519747" cy="10717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tabLst>
                <a:tab pos="2700655" algn="l"/>
              </a:tabLst>
            </a:pPr>
            <a:r>
              <a:rPr lang="da-DK" sz="1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Beskæring af frugttræer hos Kildevejens Frugt</a:t>
            </a:r>
            <a:r>
              <a:rPr lang="da-DK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tabLst>
                <a:tab pos="779145" algn="l"/>
                <a:tab pos="2700655" algn="l"/>
              </a:tabLst>
            </a:pPr>
            <a:r>
              <a:rPr lang="da-DK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Sted: 	Kildevej 5, 4892 Kettinge</a:t>
            </a:r>
          </a:p>
          <a:p>
            <a:pPr>
              <a:lnSpc>
                <a:spcPct val="107000"/>
              </a:lnSpc>
              <a:tabLst>
                <a:tab pos="779145" algn="l"/>
                <a:tab pos="2700655" algn="l"/>
              </a:tabLst>
            </a:pPr>
            <a:r>
              <a:rPr lang="da-DK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Pris:	70 kr. for medlemmer / 100 for ikke-medlemmer</a:t>
            </a:r>
          </a:p>
          <a:p>
            <a:pPr>
              <a:lnSpc>
                <a:spcPct val="107000"/>
              </a:lnSpc>
              <a:tabLst>
                <a:tab pos="779145" algn="l"/>
                <a:tab pos="2700655" algn="l"/>
              </a:tabLst>
            </a:pPr>
            <a:r>
              <a:rPr lang="da-DK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Tilmelding:	Senest 19</a:t>
            </a:r>
            <a:r>
              <a:rPr lang="da-DK" sz="12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da-DK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januar og 2</a:t>
            </a:r>
            <a:r>
              <a:rPr lang="da-DK" sz="12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februar</a:t>
            </a:r>
            <a:r>
              <a:rPr lang="da-DK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– se hjemmesiden</a:t>
            </a:r>
          </a:p>
          <a:p>
            <a:pPr>
              <a:lnSpc>
                <a:spcPct val="107000"/>
              </a:lnSpc>
              <a:tabLst>
                <a:tab pos="779145" algn="l"/>
                <a:tab pos="2700655" algn="l"/>
              </a:tabLst>
            </a:pPr>
            <a:r>
              <a:rPr lang="da-DK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Medbring beskærersaks og krus. Haveselskabet giver kaffe/te og kage</a:t>
            </a:r>
            <a:endParaRPr lang="da-DK" sz="1200" dirty="0"/>
          </a:p>
        </p:txBody>
      </p:sp>
      <p:pic>
        <p:nvPicPr>
          <p:cNvPr id="11" name="Billede 10" descr="Et billede, der indeholder udendørs, træ, plante, vandretur&#10;&#10;Automatisk genereret beskrivelse">
            <a:extLst>
              <a:ext uri="{FF2B5EF4-FFF2-40B4-BE49-F238E27FC236}">
                <a16:creationId xmlns:a16="http://schemas.microsoft.com/office/drawing/2014/main" id="{26B971C4-21C9-41A7-C61F-C92445C58802}"/>
              </a:ext>
            </a:extLst>
          </p:cNvPr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90" y="2047655"/>
            <a:ext cx="1440000" cy="1080000"/>
          </a:xfrm>
          <a:prstGeom prst="rect">
            <a:avLst/>
          </a:prstGeom>
        </p:spPr>
      </p:pic>
      <p:sp>
        <p:nvSpPr>
          <p:cNvPr id="14" name="Tekstfelt 13">
            <a:extLst>
              <a:ext uri="{FF2B5EF4-FFF2-40B4-BE49-F238E27FC236}">
                <a16:creationId xmlns:a16="http://schemas.microsoft.com/office/drawing/2014/main" id="{1783C9BE-DE3C-69F4-096B-442D84662637}"/>
              </a:ext>
            </a:extLst>
          </p:cNvPr>
          <p:cNvSpPr txBox="1"/>
          <p:nvPr/>
        </p:nvSpPr>
        <p:spPr>
          <a:xfrm>
            <a:off x="352490" y="1973590"/>
            <a:ext cx="14617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dirty="0">
                <a:solidFill>
                  <a:schemeClr val="bg1"/>
                </a:solidFill>
              </a:rPr>
              <a:t>Søndag</a:t>
            </a:r>
          </a:p>
          <a:p>
            <a:pPr algn="ctr"/>
            <a:r>
              <a:rPr lang="da-DK" b="1" dirty="0">
                <a:solidFill>
                  <a:schemeClr val="bg1"/>
                </a:solidFill>
              </a:rPr>
              <a:t>26. januar /   9. februar</a:t>
            </a:r>
          </a:p>
          <a:p>
            <a:pPr algn="ctr"/>
            <a:r>
              <a:rPr lang="da-DK" b="1" dirty="0">
                <a:solidFill>
                  <a:schemeClr val="bg1"/>
                </a:solidFill>
              </a:rPr>
              <a:t>Kl. 10 - 13</a:t>
            </a:r>
          </a:p>
        </p:txBody>
      </p:sp>
      <p:sp>
        <p:nvSpPr>
          <p:cNvPr id="33" name="Tekstfelt 32">
            <a:extLst>
              <a:ext uri="{FF2B5EF4-FFF2-40B4-BE49-F238E27FC236}">
                <a16:creationId xmlns:a16="http://schemas.microsoft.com/office/drawing/2014/main" id="{96AB3D29-8AFA-53D9-9446-F5B26381B53B}"/>
              </a:ext>
            </a:extLst>
          </p:cNvPr>
          <p:cNvSpPr txBox="1"/>
          <p:nvPr/>
        </p:nvSpPr>
        <p:spPr>
          <a:xfrm>
            <a:off x="387706" y="4570499"/>
            <a:ext cx="144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dirty="0">
                <a:solidFill>
                  <a:schemeClr val="bg1"/>
                </a:solidFill>
              </a:rPr>
              <a:t>Mandag</a:t>
            </a:r>
          </a:p>
          <a:p>
            <a:pPr algn="ctr"/>
            <a:r>
              <a:rPr lang="da-DK" b="1" dirty="0">
                <a:solidFill>
                  <a:schemeClr val="bg1"/>
                </a:solidFill>
              </a:rPr>
              <a:t>3. marts</a:t>
            </a:r>
          </a:p>
          <a:p>
            <a:pPr algn="ctr"/>
            <a:r>
              <a:rPr lang="da-DK" b="1" dirty="0">
                <a:solidFill>
                  <a:schemeClr val="bg1"/>
                </a:solidFill>
              </a:rPr>
              <a:t>Kl. 19</a:t>
            </a:r>
          </a:p>
        </p:txBody>
      </p:sp>
      <p:sp>
        <p:nvSpPr>
          <p:cNvPr id="34" name="Tekstfelt 33">
            <a:extLst>
              <a:ext uri="{FF2B5EF4-FFF2-40B4-BE49-F238E27FC236}">
                <a16:creationId xmlns:a16="http://schemas.microsoft.com/office/drawing/2014/main" id="{1D15C8FD-29DC-9DEA-3D6A-9BA1726D1D63}"/>
              </a:ext>
            </a:extLst>
          </p:cNvPr>
          <p:cNvSpPr txBox="1"/>
          <p:nvPr/>
        </p:nvSpPr>
        <p:spPr>
          <a:xfrm>
            <a:off x="2125976" y="4503509"/>
            <a:ext cx="4800604" cy="10717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tabLst>
                <a:tab pos="2700655" algn="l"/>
              </a:tabLst>
            </a:pPr>
            <a:r>
              <a:rPr lang="da-DK" sz="1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Foredrag </a:t>
            </a:r>
            <a:r>
              <a:rPr lang="da-DK" sz="12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 </a:t>
            </a:r>
            <a:r>
              <a:rPr lang="da-DK" sz="1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kompost, gravefri dyrkning og </a:t>
            </a:r>
            <a:r>
              <a:rPr lang="da-DK" sz="12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permakultur</a:t>
            </a:r>
            <a:r>
              <a:rPr lang="da-DK" sz="1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tabLst>
                <a:tab pos="2700655" algn="l"/>
              </a:tabLst>
            </a:pPr>
            <a:r>
              <a:rPr lang="da-DK" sz="1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v. Simon Gillesberg</a:t>
            </a:r>
            <a:endParaRPr lang="da-DK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tabLst>
                <a:tab pos="779145" algn="l"/>
                <a:tab pos="2700655" algn="l"/>
              </a:tabLst>
            </a:pPr>
            <a:r>
              <a:rPr lang="da-DK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Sted: 	Rosenvænget 17, 1. sal, 4800 </a:t>
            </a:r>
            <a:r>
              <a:rPr lang="da-DK" sz="12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Nykøbing F.</a:t>
            </a:r>
            <a:endParaRPr lang="da-DK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tabLst>
                <a:tab pos="779145" algn="l"/>
                <a:tab pos="2700655" algn="l"/>
              </a:tabLst>
            </a:pPr>
            <a:r>
              <a:rPr lang="da-DK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Pris:	70 kr. for medlemmer / 100 kr. for ikke-medlemmer</a:t>
            </a:r>
          </a:p>
          <a:p>
            <a:pPr>
              <a:lnSpc>
                <a:spcPct val="107000"/>
              </a:lnSpc>
              <a:tabLst>
                <a:tab pos="779145" algn="l"/>
                <a:tab pos="2700655" algn="l"/>
              </a:tabLst>
            </a:pPr>
            <a:r>
              <a:rPr lang="da-DK" sz="12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Tilmelding:	Kræver ikke tilmelding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EB6E8F4-96FE-D7E4-AAAB-F325EEA623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686" y="841622"/>
            <a:ext cx="774192" cy="77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EB69EEF5-7020-3056-C5A7-39D3932F72A9}"/>
              </a:ext>
            </a:extLst>
          </p:cNvPr>
          <p:cNvSpPr txBox="1"/>
          <p:nvPr/>
        </p:nvSpPr>
        <p:spPr>
          <a:xfrm>
            <a:off x="2097797" y="3273376"/>
            <a:ext cx="4519747" cy="10717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tabLst>
                <a:tab pos="2700655" algn="l"/>
              </a:tabLst>
            </a:pPr>
            <a:r>
              <a:rPr lang="da-DK" sz="1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Kursus i fletning af ”belgiske træer” i frisk pil</a:t>
            </a:r>
            <a:r>
              <a:rPr lang="da-DK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da-DK" sz="1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v. Gitte Kjær Hansen</a:t>
            </a:r>
          </a:p>
          <a:p>
            <a:pPr>
              <a:lnSpc>
                <a:spcPct val="107000"/>
              </a:lnSpc>
              <a:tabLst>
                <a:tab pos="779145" algn="l"/>
                <a:tab pos="2700655" algn="l"/>
              </a:tabLst>
            </a:pPr>
            <a:r>
              <a:rPr lang="da-DK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Sted: 	Maribo Borgerskole, </a:t>
            </a:r>
            <a:r>
              <a:rPr lang="da-DK" sz="12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Skimminge</a:t>
            </a:r>
            <a:r>
              <a:rPr lang="da-DK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19A, 4930 Maribo</a:t>
            </a:r>
          </a:p>
          <a:p>
            <a:pPr>
              <a:lnSpc>
                <a:spcPct val="107000"/>
              </a:lnSpc>
              <a:tabLst>
                <a:tab pos="779145" algn="l"/>
                <a:tab pos="2700655" algn="l"/>
              </a:tabLst>
            </a:pPr>
            <a:r>
              <a:rPr lang="da-DK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Pris:	300 kr. for medlemmer / 400 kr. for ikke-medlemmer</a:t>
            </a:r>
          </a:p>
          <a:p>
            <a:pPr>
              <a:lnSpc>
                <a:spcPct val="107000"/>
              </a:lnSpc>
              <a:tabLst>
                <a:tab pos="779145" algn="l"/>
                <a:tab pos="2700655" algn="l"/>
              </a:tabLst>
            </a:pPr>
            <a:r>
              <a:rPr lang="da-DK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Tilmelding:	Senest 15. februar – se hjemmesiden</a:t>
            </a:r>
          </a:p>
          <a:p>
            <a:pPr>
              <a:lnSpc>
                <a:spcPct val="107000"/>
              </a:lnSpc>
              <a:tabLst>
                <a:tab pos="779145" algn="l"/>
                <a:tab pos="2700655" algn="l"/>
              </a:tabLst>
            </a:pPr>
            <a:r>
              <a:rPr lang="da-DK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Haveselskabet giver kaffe</a:t>
            </a:r>
            <a:r>
              <a:rPr lang="da-DK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og te – husk krus</a:t>
            </a:r>
            <a:endParaRPr lang="da-DK" sz="1200" dirty="0"/>
          </a:p>
        </p:txBody>
      </p:sp>
      <p:sp>
        <p:nvSpPr>
          <p:cNvPr id="16" name="Tekstfelt 15">
            <a:extLst>
              <a:ext uri="{FF2B5EF4-FFF2-40B4-BE49-F238E27FC236}">
                <a16:creationId xmlns:a16="http://schemas.microsoft.com/office/drawing/2014/main" id="{594E0F00-DE1A-F03D-F1A0-FDB82558BF95}"/>
              </a:ext>
            </a:extLst>
          </p:cNvPr>
          <p:cNvSpPr txBox="1"/>
          <p:nvPr/>
        </p:nvSpPr>
        <p:spPr>
          <a:xfrm>
            <a:off x="380998" y="3345190"/>
            <a:ext cx="144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dirty="0">
                <a:solidFill>
                  <a:schemeClr val="bg1"/>
                </a:solidFill>
              </a:rPr>
              <a:t>Lørdag</a:t>
            </a:r>
          </a:p>
          <a:p>
            <a:pPr algn="ctr"/>
            <a:r>
              <a:rPr lang="da-DK" b="1" dirty="0">
                <a:solidFill>
                  <a:schemeClr val="bg1"/>
                </a:solidFill>
              </a:rPr>
              <a:t>22.. februar</a:t>
            </a:r>
          </a:p>
          <a:p>
            <a:pPr algn="ctr"/>
            <a:r>
              <a:rPr lang="da-DK" b="1" dirty="0">
                <a:solidFill>
                  <a:schemeClr val="bg1"/>
                </a:solidFill>
              </a:rPr>
              <a:t>Kl. 10 - 14</a:t>
            </a:r>
          </a:p>
        </p:txBody>
      </p:sp>
      <p:sp>
        <p:nvSpPr>
          <p:cNvPr id="26" name="Tekstfelt 25">
            <a:extLst>
              <a:ext uri="{FF2B5EF4-FFF2-40B4-BE49-F238E27FC236}">
                <a16:creationId xmlns:a16="http://schemas.microsoft.com/office/drawing/2014/main" id="{6924CC1A-A997-6A26-A114-9C924F38C14F}"/>
              </a:ext>
            </a:extLst>
          </p:cNvPr>
          <p:cNvSpPr txBox="1"/>
          <p:nvPr/>
        </p:nvSpPr>
        <p:spPr>
          <a:xfrm>
            <a:off x="387706" y="5782079"/>
            <a:ext cx="144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dirty="0">
                <a:solidFill>
                  <a:schemeClr val="bg1"/>
                </a:solidFill>
              </a:rPr>
              <a:t>Lørdag</a:t>
            </a:r>
          </a:p>
          <a:p>
            <a:pPr algn="ctr"/>
            <a:r>
              <a:rPr lang="da-DK" b="1" dirty="0">
                <a:solidFill>
                  <a:schemeClr val="bg1"/>
                </a:solidFill>
              </a:rPr>
              <a:t>5. april</a:t>
            </a:r>
          </a:p>
          <a:p>
            <a:pPr algn="ctr"/>
            <a:r>
              <a:rPr lang="da-DK" b="1" dirty="0">
                <a:solidFill>
                  <a:schemeClr val="bg1"/>
                </a:solidFill>
              </a:rPr>
              <a:t>Kl. 13 - 15</a:t>
            </a:r>
          </a:p>
        </p:txBody>
      </p:sp>
      <p:sp>
        <p:nvSpPr>
          <p:cNvPr id="30" name="Tekstfelt 29">
            <a:extLst>
              <a:ext uri="{FF2B5EF4-FFF2-40B4-BE49-F238E27FC236}">
                <a16:creationId xmlns:a16="http://schemas.microsoft.com/office/drawing/2014/main" id="{8BDECB2A-B409-4786-61B2-46E9B8786945}"/>
              </a:ext>
            </a:extLst>
          </p:cNvPr>
          <p:cNvSpPr txBox="1"/>
          <p:nvPr/>
        </p:nvSpPr>
        <p:spPr>
          <a:xfrm>
            <a:off x="2125976" y="5715089"/>
            <a:ext cx="4800604" cy="10717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tabLst>
                <a:tab pos="2700655" algn="l"/>
              </a:tabLst>
            </a:pPr>
            <a:r>
              <a:rPr lang="da-DK" sz="1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Beskæring af roser v. Helle Tell og Viggo Frederiksen </a:t>
            </a:r>
          </a:p>
          <a:p>
            <a:pPr>
              <a:lnSpc>
                <a:spcPct val="107000"/>
              </a:lnSpc>
              <a:tabLst>
                <a:tab pos="779145" algn="l"/>
                <a:tab pos="2700655" algn="l"/>
              </a:tabLst>
            </a:pPr>
            <a:r>
              <a:rPr lang="da-DK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Sted: 	Udsigtshaven, Reersnæs Strandvej 84, 4941 Bandholm</a:t>
            </a:r>
          </a:p>
          <a:p>
            <a:pPr>
              <a:lnSpc>
                <a:spcPct val="107000"/>
              </a:lnSpc>
              <a:tabLst>
                <a:tab pos="779145" algn="l"/>
                <a:tab pos="2700655" algn="l"/>
              </a:tabLst>
            </a:pPr>
            <a:r>
              <a:rPr lang="da-DK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Pris:	70 kr. for medlemmer / 100 kr. for ikke-medlemmer</a:t>
            </a:r>
          </a:p>
          <a:p>
            <a:pPr>
              <a:lnSpc>
                <a:spcPct val="107000"/>
              </a:lnSpc>
              <a:tabLst>
                <a:tab pos="779145" algn="l"/>
                <a:tab pos="2700655" algn="l"/>
              </a:tabLst>
            </a:pPr>
            <a:r>
              <a:rPr lang="da-DK" sz="12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Tilmelding:	Senest 29. marts – se hjemmesiden</a:t>
            </a:r>
          </a:p>
          <a:p>
            <a:pPr>
              <a:lnSpc>
                <a:spcPct val="107000"/>
              </a:lnSpc>
              <a:tabLst>
                <a:tab pos="779145" algn="l"/>
                <a:tab pos="2700655" algn="l"/>
              </a:tabLst>
            </a:pPr>
            <a:r>
              <a:rPr lang="da-DK" sz="12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Haveselskabet giver kaffe/te og kage – husk krus</a:t>
            </a:r>
          </a:p>
        </p:txBody>
      </p:sp>
      <p:sp>
        <p:nvSpPr>
          <p:cNvPr id="36" name="Tekstfelt 35">
            <a:extLst>
              <a:ext uri="{FF2B5EF4-FFF2-40B4-BE49-F238E27FC236}">
                <a16:creationId xmlns:a16="http://schemas.microsoft.com/office/drawing/2014/main" id="{49C01602-9CA9-31A2-5973-A111FF4D2934}"/>
              </a:ext>
            </a:extLst>
          </p:cNvPr>
          <p:cNvSpPr txBox="1"/>
          <p:nvPr/>
        </p:nvSpPr>
        <p:spPr>
          <a:xfrm>
            <a:off x="5489686" y="9290804"/>
            <a:ext cx="720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VEND</a:t>
            </a:r>
          </a:p>
        </p:txBody>
      </p:sp>
      <p:sp>
        <p:nvSpPr>
          <p:cNvPr id="37" name="Pil: højre 36">
            <a:extLst>
              <a:ext uri="{FF2B5EF4-FFF2-40B4-BE49-F238E27FC236}">
                <a16:creationId xmlns:a16="http://schemas.microsoft.com/office/drawing/2014/main" id="{4E13AD19-170E-FD77-5D20-44E4CF645902}"/>
              </a:ext>
            </a:extLst>
          </p:cNvPr>
          <p:cNvSpPr/>
          <p:nvPr/>
        </p:nvSpPr>
        <p:spPr>
          <a:xfrm>
            <a:off x="6263878" y="9342120"/>
            <a:ext cx="353666" cy="264676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92D050"/>
              </a:solidFill>
            </a:endParaRPr>
          </a:p>
        </p:txBody>
      </p:sp>
      <p:sp>
        <p:nvSpPr>
          <p:cNvPr id="38" name="Tekstfelt 37">
            <a:extLst>
              <a:ext uri="{FF2B5EF4-FFF2-40B4-BE49-F238E27FC236}">
                <a16:creationId xmlns:a16="http://schemas.microsoft.com/office/drawing/2014/main" id="{4984247B-9F0E-CDC4-DF51-A6532020FD84}"/>
              </a:ext>
            </a:extLst>
          </p:cNvPr>
          <p:cNvSpPr txBox="1"/>
          <p:nvPr/>
        </p:nvSpPr>
        <p:spPr>
          <a:xfrm>
            <a:off x="2057398" y="7064661"/>
            <a:ext cx="4639736" cy="10717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tabLst>
                <a:tab pos="2700655" algn="l"/>
              </a:tabLst>
            </a:pPr>
            <a:r>
              <a:rPr lang="da-DK" sz="12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Foredrag om pelargonier v. Pelargoniepigerne</a:t>
            </a:r>
            <a:endParaRPr lang="da-DK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tabLst>
                <a:tab pos="779145" algn="l"/>
                <a:tab pos="2700655" algn="l"/>
              </a:tabLst>
            </a:pPr>
            <a:r>
              <a:rPr lang="da-DK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Sted: 	</a:t>
            </a:r>
            <a:r>
              <a:rPr lang="da-DK" sz="12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Skovalleen 32A, 4800 Nykøbing F. </a:t>
            </a:r>
            <a:endParaRPr lang="da-DK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tabLst>
                <a:tab pos="779145" algn="l"/>
                <a:tab pos="2700655" algn="l"/>
              </a:tabLst>
            </a:pPr>
            <a:r>
              <a:rPr lang="da-DK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Pris:	70 kr. for medlemmer / 100 kr. for ikke-medlemmer </a:t>
            </a:r>
            <a:r>
              <a:rPr lang="da-DK" sz="12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Tilmelding:	Kræver ikke tilmelding</a:t>
            </a:r>
          </a:p>
          <a:p>
            <a:pPr>
              <a:lnSpc>
                <a:spcPct val="107000"/>
              </a:lnSpc>
              <a:tabLst>
                <a:tab pos="779145" algn="l"/>
                <a:tab pos="2700655" algn="l"/>
              </a:tabLst>
            </a:pPr>
            <a:endParaRPr lang="da-DK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0" name="Tekstfelt 39">
            <a:extLst>
              <a:ext uri="{FF2B5EF4-FFF2-40B4-BE49-F238E27FC236}">
                <a16:creationId xmlns:a16="http://schemas.microsoft.com/office/drawing/2014/main" id="{68640BD4-70FD-FBC8-06E2-C188D3B51E2A}"/>
              </a:ext>
            </a:extLst>
          </p:cNvPr>
          <p:cNvSpPr txBox="1"/>
          <p:nvPr/>
        </p:nvSpPr>
        <p:spPr>
          <a:xfrm>
            <a:off x="387707" y="7027963"/>
            <a:ext cx="144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dirty="0">
                <a:solidFill>
                  <a:schemeClr val="bg1"/>
                </a:solidFill>
              </a:rPr>
              <a:t>Torsdag</a:t>
            </a:r>
          </a:p>
          <a:p>
            <a:pPr algn="ctr"/>
            <a:r>
              <a:rPr lang="da-DK" b="1" dirty="0">
                <a:solidFill>
                  <a:schemeClr val="bg1"/>
                </a:solidFill>
              </a:rPr>
              <a:t>24. april</a:t>
            </a:r>
          </a:p>
          <a:p>
            <a:pPr algn="ctr"/>
            <a:r>
              <a:rPr lang="da-DK" b="1" dirty="0">
                <a:solidFill>
                  <a:schemeClr val="bg1"/>
                </a:solidFill>
              </a:rPr>
              <a:t>Kl. 19</a:t>
            </a:r>
          </a:p>
        </p:txBody>
      </p:sp>
      <p:pic>
        <p:nvPicPr>
          <p:cNvPr id="41" name="Billede 40">
            <a:extLst>
              <a:ext uri="{FF2B5EF4-FFF2-40B4-BE49-F238E27FC236}">
                <a16:creationId xmlns:a16="http://schemas.microsoft.com/office/drawing/2014/main" id="{47532229-7963-2FE3-0E05-ED2CF8D2B68C}"/>
              </a:ext>
            </a:extLst>
          </p:cNvPr>
          <p:cNvPicPr>
            <a:picLocks/>
          </p:cNvPicPr>
          <p:nvPr/>
        </p:nvPicPr>
        <p:blipFill>
          <a:blip r:embed="rId9"/>
          <a:stretch>
            <a:fillRect/>
          </a:stretch>
        </p:blipFill>
        <p:spPr>
          <a:xfrm>
            <a:off x="374218" y="8217674"/>
            <a:ext cx="1440000" cy="1080000"/>
          </a:xfrm>
          <a:prstGeom prst="rect">
            <a:avLst/>
          </a:prstGeom>
        </p:spPr>
      </p:pic>
      <p:sp>
        <p:nvSpPr>
          <p:cNvPr id="42" name="Tekstfelt 41">
            <a:extLst>
              <a:ext uri="{FF2B5EF4-FFF2-40B4-BE49-F238E27FC236}">
                <a16:creationId xmlns:a16="http://schemas.microsoft.com/office/drawing/2014/main" id="{0A3B0C79-D9B2-90DE-DBA3-CCA5425AB300}"/>
              </a:ext>
            </a:extLst>
          </p:cNvPr>
          <p:cNvSpPr txBox="1"/>
          <p:nvPr/>
        </p:nvSpPr>
        <p:spPr>
          <a:xfrm>
            <a:off x="365759" y="8247163"/>
            <a:ext cx="14617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dirty="0">
                <a:solidFill>
                  <a:schemeClr val="bg1"/>
                </a:solidFill>
              </a:rPr>
              <a:t>Lørdag</a:t>
            </a:r>
          </a:p>
          <a:p>
            <a:pPr algn="ctr"/>
            <a:r>
              <a:rPr lang="da-DK" b="1" dirty="0">
                <a:solidFill>
                  <a:schemeClr val="bg1"/>
                </a:solidFill>
              </a:rPr>
              <a:t>3. maj</a:t>
            </a:r>
          </a:p>
          <a:p>
            <a:pPr algn="ctr"/>
            <a:r>
              <a:rPr lang="da-DK" b="1" dirty="0">
                <a:solidFill>
                  <a:schemeClr val="bg1"/>
                </a:solidFill>
              </a:rPr>
              <a:t>Kl. 13 - 16</a:t>
            </a:r>
          </a:p>
        </p:txBody>
      </p:sp>
      <p:sp>
        <p:nvSpPr>
          <p:cNvPr id="43" name="Tekstfelt 42">
            <a:extLst>
              <a:ext uri="{FF2B5EF4-FFF2-40B4-BE49-F238E27FC236}">
                <a16:creationId xmlns:a16="http://schemas.microsoft.com/office/drawing/2014/main" id="{56BDA70C-0632-B2DF-C117-08BAB0941740}"/>
              </a:ext>
            </a:extLst>
          </p:cNvPr>
          <p:cNvSpPr txBox="1"/>
          <p:nvPr/>
        </p:nvSpPr>
        <p:spPr>
          <a:xfrm>
            <a:off x="2049778" y="8207661"/>
            <a:ext cx="4639736" cy="10717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tabLst>
                <a:tab pos="2700655" algn="l"/>
              </a:tabLst>
            </a:pPr>
            <a:r>
              <a:rPr lang="da-DK" sz="12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Kursus i stiklingeformering v. Anne Stine Bruun</a:t>
            </a:r>
            <a:endParaRPr lang="da-DK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tabLst>
                <a:tab pos="779145" algn="l"/>
                <a:tab pos="2700655" algn="l"/>
              </a:tabLst>
            </a:pPr>
            <a:r>
              <a:rPr lang="da-DK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Sted: 	Maribo Borgerskole, </a:t>
            </a:r>
            <a:r>
              <a:rPr lang="da-DK" sz="12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Skimminge</a:t>
            </a:r>
            <a:r>
              <a:rPr lang="da-DK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19A, 4930 Maribo</a:t>
            </a:r>
          </a:p>
          <a:p>
            <a:pPr>
              <a:lnSpc>
                <a:spcPct val="107000"/>
              </a:lnSpc>
              <a:tabLst>
                <a:tab pos="779145" algn="l"/>
                <a:tab pos="2700655" algn="l"/>
              </a:tabLst>
            </a:pPr>
            <a:r>
              <a:rPr lang="da-DK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Pris:	150 kr. for medlemmer / 225 kr. for ikke-medlemmer </a:t>
            </a:r>
            <a:r>
              <a:rPr lang="da-DK" sz="12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Tilmelding:	Senest den 26. april kl. 12.00 – se hjemmesiden</a:t>
            </a:r>
          </a:p>
          <a:p>
            <a:pPr>
              <a:lnSpc>
                <a:spcPct val="107000"/>
              </a:lnSpc>
              <a:tabLst>
                <a:tab pos="779145" algn="l"/>
                <a:tab pos="2700655" algn="l"/>
              </a:tabLst>
            </a:pPr>
            <a:endParaRPr lang="da-DK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626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 descr="Et billede, der indeholder plante, blomst, viol, stedmoderblomst&#10;&#10;Automatisk genereret beskrivelse">
            <a:extLst>
              <a:ext uri="{FF2B5EF4-FFF2-40B4-BE49-F238E27FC236}">
                <a16:creationId xmlns:a16="http://schemas.microsoft.com/office/drawing/2014/main" id="{27528C66-FCB6-EE4B-D35A-4D7A5866F840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89463" y="1464309"/>
            <a:ext cx="1440000" cy="1080000"/>
          </a:xfrm>
          <a:prstGeom prst="rect">
            <a:avLst/>
          </a:prstGeom>
        </p:spPr>
      </p:pic>
      <p:sp>
        <p:nvSpPr>
          <p:cNvPr id="7" name="Tekstfelt 6">
            <a:extLst>
              <a:ext uri="{FF2B5EF4-FFF2-40B4-BE49-F238E27FC236}">
                <a16:creationId xmlns:a16="http://schemas.microsoft.com/office/drawing/2014/main" id="{D46185C5-3B49-1AB6-84AC-DE3A11C25EF1}"/>
              </a:ext>
            </a:extLst>
          </p:cNvPr>
          <p:cNvSpPr txBox="1"/>
          <p:nvPr/>
        </p:nvSpPr>
        <p:spPr>
          <a:xfrm>
            <a:off x="374222" y="1560185"/>
            <a:ext cx="14323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dirty="0">
                <a:solidFill>
                  <a:schemeClr val="bg1"/>
                </a:solidFill>
              </a:rPr>
              <a:t>Søndag</a:t>
            </a:r>
          </a:p>
          <a:p>
            <a:pPr algn="ctr"/>
            <a:r>
              <a:rPr lang="da-DK" b="1" dirty="0">
                <a:solidFill>
                  <a:schemeClr val="bg1"/>
                </a:solidFill>
              </a:rPr>
              <a:t>11. maj</a:t>
            </a:r>
          </a:p>
          <a:p>
            <a:pPr algn="ctr"/>
            <a:r>
              <a:rPr lang="da-DK" b="1" dirty="0">
                <a:solidFill>
                  <a:schemeClr val="bg1"/>
                </a:solidFill>
              </a:rPr>
              <a:t>Kl. 12 - 15</a:t>
            </a:r>
          </a:p>
        </p:txBody>
      </p:sp>
      <p:pic>
        <p:nvPicPr>
          <p:cNvPr id="19" name="Billede 18" descr="Et billede, der indeholder græs, plante, udendørs, mark&#10;&#10;Automatisk genereret beskrivelse">
            <a:extLst>
              <a:ext uri="{FF2B5EF4-FFF2-40B4-BE49-F238E27FC236}">
                <a16:creationId xmlns:a16="http://schemas.microsoft.com/office/drawing/2014/main" id="{8DB5F6D8-4FC8-FE21-3BD2-A0B7D572648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45673" b="31282"/>
          <a:stretch/>
        </p:blipFill>
        <p:spPr>
          <a:xfrm>
            <a:off x="389463" y="5462988"/>
            <a:ext cx="6010097" cy="739692"/>
          </a:xfrm>
          <a:prstGeom prst="rect">
            <a:avLst/>
          </a:prstGeom>
        </p:spPr>
      </p:pic>
      <p:sp>
        <p:nvSpPr>
          <p:cNvPr id="20" name="Tekstfelt 19">
            <a:extLst>
              <a:ext uri="{FF2B5EF4-FFF2-40B4-BE49-F238E27FC236}">
                <a16:creationId xmlns:a16="http://schemas.microsoft.com/office/drawing/2014/main" id="{5C704717-F167-E9EF-1962-768556ED8317}"/>
              </a:ext>
            </a:extLst>
          </p:cNvPr>
          <p:cNvSpPr txBox="1"/>
          <p:nvPr/>
        </p:nvSpPr>
        <p:spPr>
          <a:xfrm>
            <a:off x="578264" y="5524290"/>
            <a:ext cx="56709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200" b="1" dirty="0">
                <a:solidFill>
                  <a:schemeClr val="bg1"/>
                </a:solidFill>
              </a:rPr>
              <a:t>Åbne haver på Lolland og Falster</a:t>
            </a:r>
          </a:p>
        </p:txBody>
      </p:sp>
      <p:graphicFrame>
        <p:nvGraphicFramePr>
          <p:cNvPr id="22" name="Tabel 21">
            <a:extLst>
              <a:ext uri="{FF2B5EF4-FFF2-40B4-BE49-F238E27FC236}">
                <a16:creationId xmlns:a16="http://schemas.microsoft.com/office/drawing/2014/main" id="{6F5DF786-34AF-26BE-24B9-3AAF83E7A2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9125633"/>
              </p:ext>
            </p:extLst>
          </p:nvPr>
        </p:nvGraphicFramePr>
        <p:xfrm>
          <a:off x="397937" y="6204379"/>
          <a:ext cx="5989176" cy="1600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96392">
                  <a:extLst>
                    <a:ext uri="{9D8B030D-6E8A-4147-A177-3AD203B41FA5}">
                      <a16:colId xmlns:a16="http://schemas.microsoft.com/office/drawing/2014/main" val="458217652"/>
                    </a:ext>
                  </a:extLst>
                </a:gridCol>
                <a:gridCol w="1996392">
                  <a:extLst>
                    <a:ext uri="{9D8B030D-6E8A-4147-A177-3AD203B41FA5}">
                      <a16:colId xmlns:a16="http://schemas.microsoft.com/office/drawing/2014/main" val="3204869224"/>
                    </a:ext>
                  </a:extLst>
                </a:gridCol>
                <a:gridCol w="1996392">
                  <a:extLst>
                    <a:ext uri="{9D8B030D-6E8A-4147-A177-3AD203B41FA5}">
                      <a16:colId xmlns:a16="http://schemas.microsoft.com/office/drawing/2014/main" val="1537892495"/>
                    </a:ext>
                  </a:extLst>
                </a:gridCol>
              </a:tblGrid>
              <a:tr h="546399">
                <a:tc>
                  <a:txBody>
                    <a:bodyPr/>
                    <a:lstStyle/>
                    <a:p>
                      <a:r>
                        <a:rPr lang="da-DK" sz="1100" b="1" dirty="0"/>
                        <a:t>Tirsdag den 27. maj kl. 17–20</a:t>
                      </a:r>
                    </a:p>
                    <a:p>
                      <a:r>
                        <a:rPr lang="da-DK" sz="1100" dirty="0"/>
                        <a:t>Anette Petersen</a:t>
                      </a:r>
                    </a:p>
                    <a:p>
                      <a:r>
                        <a:rPr lang="da-DK" sz="1100" dirty="0"/>
                        <a:t>Sullerupvej 17, Sullerup</a:t>
                      </a:r>
                    </a:p>
                    <a:p>
                      <a:r>
                        <a:rPr lang="da-DK" sz="1100" dirty="0"/>
                        <a:t>4850 Stubbekøbing</a:t>
                      </a:r>
                    </a:p>
                    <a:p>
                      <a:endParaRPr lang="da-DK" sz="1100" dirty="0"/>
                    </a:p>
                    <a:p>
                      <a:r>
                        <a:rPr lang="da-DK" sz="1100" dirty="0"/>
                        <a:t>Lene og Erling Allerup</a:t>
                      </a:r>
                    </a:p>
                    <a:p>
                      <a:r>
                        <a:rPr lang="da-DK" sz="1100" dirty="0"/>
                        <a:t>Lillebrændevej 29, Tårup</a:t>
                      </a:r>
                    </a:p>
                    <a:p>
                      <a:r>
                        <a:rPr lang="da-DK" sz="1100" dirty="0"/>
                        <a:t>4850 Stubbekøbing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a-DK" sz="1100" b="1" dirty="0"/>
                        <a:t>Onsdag den 11. juni kl. 18–20</a:t>
                      </a:r>
                    </a:p>
                    <a:p>
                      <a:r>
                        <a:rPr lang="da-DK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Leif Møller</a:t>
                      </a:r>
                    </a:p>
                    <a:p>
                      <a:r>
                        <a:rPr lang="da-DK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Ryesgade 19, 4800 Nykøbing F.</a:t>
                      </a:r>
                    </a:p>
                    <a:p>
                      <a:endParaRPr lang="da-DK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da-DK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Ina og Morten Andersen</a:t>
                      </a:r>
                    </a:p>
                    <a:p>
                      <a:r>
                        <a:rPr lang="da-DK" sz="11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Aavej</a:t>
                      </a:r>
                      <a:r>
                        <a:rPr lang="da-DK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18, 4800 Nykøbing F.  </a:t>
                      </a:r>
                    </a:p>
                    <a:p>
                      <a:endParaRPr lang="da-DK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Pilefletter Gitte Kjær Hansen Østre Allé 21, 4800 Nykøbing F.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a-DK" sz="1100" b="1" dirty="0"/>
                        <a:t>Lørdag den 2. august kl. 13–18</a:t>
                      </a:r>
                    </a:p>
                    <a:p>
                      <a:r>
                        <a:rPr lang="da-DK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Jane Skrædderdal og</a:t>
                      </a:r>
                    </a:p>
                    <a:p>
                      <a:r>
                        <a:rPr lang="da-DK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Ken Pedersen</a:t>
                      </a:r>
                    </a:p>
                    <a:p>
                      <a:r>
                        <a:rPr lang="da-DK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Torupvej 5, 4892 Kettinge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8997896"/>
                  </a:ext>
                </a:extLst>
              </a:tr>
            </a:tbl>
          </a:graphicData>
        </a:graphic>
      </p:graphicFrame>
      <p:cxnSp>
        <p:nvCxnSpPr>
          <p:cNvPr id="26" name="Lige forbindelse 25">
            <a:extLst>
              <a:ext uri="{FF2B5EF4-FFF2-40B4-BE49-F238E27FC236}">
                <a16:creationId xmlns:a16="http://schemas.microsoft.com/office/drawing/2014/main" id="{2E591DA1-F3A5-D80C-E793-90C49A4FF00D}"/>
              </a:ext>
            </a:extLst>
          </p:cNvPr>
          <p:cNvCxnSpPr>
            <a:cxnSpLocks/>
          </p:cNvCxnSpPr>
          <p:nvPr/>
        </p:nvCxnSpPr>
        <p:spPr>
          <a:xfrm>
            <a:off x="482600" y="8831574"/>
            <a:ext cx="5850467" cy="0"/>
          </a:xfrm>
          <a:prstGeom prst="line">
            <a:avLst/>
          </a:prstGeom>
          <a:ln w="476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kstfelt 27">
            <a:extLst>
              <a:ext uri="{FF2B5EF4-FFF2-40B4-BE49-F238E27FC236}">
                <a16:creationId xmlns:a16="http://schemas.microsoft.com/office/drawing/2014/main" id="{A80FD5E8-B02A-AD96-34A1-9D7F6A551046}"/>
              </a:ext>
            </a:extLst>
          </p:cNvPr>
          <p:cNvSpPr txBox="1"/>
          <p:nvPr/>
        </p:nvSpPr>
        <p:spPr>
          <a:xfrm>
            <a:off x="745663" y="8848122"/>
            <a:ext cx="223009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000" b="1" dirty="0"/>
              <a:t>Haveselskabet Guldborgsund</a:t>
            </a:r>
          </a:p>
          <a:p>
            <a:r>
              <a:rPr lang="da-DK" sz="1000" dirty="0"/>
              <a:t>www.haveselskabet.dk/guldborgsund</a:t>
            </a:r>
          </a:p>
          <a:p>
            <a:r>
              <a:rPr lang="da-DK" sz="1000" dirty="0"/>
              <a:t>Mail: guldborgsund@haveselskabet.dk</a:t>
            </a:r>
          </a:p>
        </p:txBody>
      </p:sp>
      <p:sp>
        <p:nvSpPr>
          <p:cNvPr id="29" name="Tekstfelt 28">
            <a:extLst>
              <a:ext uri="{FF2B5EF4-FFF2-40B4-BE49-F238E27FC236}">
                <a16:creationId xmlns:a16="http://schemas.microsoft.com/office/drawing/2014/main" id="{AB17FE68-F1D9-CDC2-5F2D-C30E65D4549D}"/>
              </a:ext>
            </a:extLst>
          </p:cNvPr>
          <p:cNvSpPr txBox="1"/>
          <p:nvPr/>
        </p:nvSpPr>
        <p:spPr>
          <a:xfrm>
            <a:off x="4039205" y="8839655"/>
            <a:ext cx="183736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000" b="1" dirty="0"/>
              <a:t>Haveselskabet Lolland</a:t>
            </a:r>
          </a:p>
          <a:p>
            <a:r>
              <a:rPr lang="da-DK" sz="1000" dirty="0"/>
              <a:t>www.haveselskabet.dk/lolland</a:t>
            </a:r>
          </a:p>
          <a:p>
            <a:r>
              <a:rPr lang="da-DK" sz="1000" dirty="0"/>
              <a:t>Mail: lolland@haveselskabet.dk</a:t>
            </a:r>
          </a:p>
        </p:txBody>
      </p:sp>
      <p:pic>
        <p:nvPicPr>
          <p:cNvPr id="23" name="Billede 22">
            <a:extLst>
              <a:ext uri="{FF2B5EF4-FFF2-40B4-BE49-F238E27FC236}">
                <a16:creationId xmlns:a16="http://schemas.microsoft.com/office/drawing/2014/main" id="{5E89A4AD-C814-E793-D17E-455591BF5B1E}"/>
              </a:ext>
            </a:extLst>
          </p:cNvPr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389463" y="227566"/>
            <a:ext cx="1440000" cy="1080000"/>
          </a:xfrm>
          <a:prstGeom prst="rect">
            <a:avLst/>
          </a:prstGeom>
        </p:spPr>
      </p:pic>
      <p:sp>
        <p:nvSpPr>
          <p:cNvPr id="24" name="Tekstfelt 23">
            <a:extLst>
              <a:ext uri="{FF2B5EF4-FFF2-40B4-BE49-F238E27FC236}">
                <a16:creationId xmlns:a16="http://schemas.microsoft.com/office/drawing/2014/main" id="{62DE022A-5188-0BFA-5C24-683C3CC58BDF}"/>
              </a:ext>
            </a:extLst>
          </p:cNvPr>
          <p:cNvSpPr txBox="1"/>
          <p:nvPr/>
        </p:nvSpPr>
        <p:spPr>
          <a:xfrm>
            <a:off x="389463" y="322363"/>
            <a:ext cx="144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dirty="0">
                <a:solidFill>
                  <a:schemeClr val="bg1"/>
                </a:solidFill>
              </a:rPr>
              <a:t>Lørdag</a:t>
            </a:r>
          </a:p>
          <a:p>
            <a:pPr algn="ctr"/>
            <a:r>
              <a:rPr lang="da-DK" b="1" dirty="0">
                <a:solidFill>
                  <a:schemeClr val="bg1"/>
                </a:solidFill>
              </a:rPr>
              <a:t>10. maj</a:t>
            </a:r>
          </a:p>
          <a:p>
            <a:pPr algn="ctr"/>
            <a:r>
              <a:rPr lang="da-DK" b="1" dirty="0">
                <a:solidFill>
                  <a:schemeClr val="bg1"/>
                </a:solidFill>
              </a:rPr>
              <a:t>Kl. 13 - 16</a:t>
            </a:r>
          </a:p>
        </p:txBody>
      </p:sp>
      <p:sp>
        <p:nvSpPr>
          <p:cNvPr id="25" name="Tekstfelt 24">
            <a:extLst>
              <a:ext uri="{FF2B5EF4-FFF2-40B4-BE49-F238E27FC236}">
                <a16:creationId xmlns:a16="http://schemas.microsoft.com/office/drawing/2014/main" id="{268C306B-9FAF-82BB-187F-3D7C36AAB607}"/>
              </a:ext>
            </a:extLst>
          </p:cNvPr>
          <p:cNvSpPr txBox="1"/>
          <p:nvPr/>
        </p:nvSpPr>
        <p:spPr>
          <a:xfrm>
            <a:off x="2042158" y="252381"/>
            <a:ext cx="4639736" cy="10717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tabLst>
                <a:tab pos="2700655" algn="l"/>
              </a:tabLst>
            </a:pPr>
            <a:r>
              <a:rPr lang="da-DK" sz="12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Bi-kursus v. Leif Johansen</a:t>
            </a:r>
            <a:endParaRPr lang="da-DK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tabLst>
                <a:tab pos="779145" algn="l"/>
                <a:tab pos="2700655" algn="l"/>
              </a:tabLst>
            </a:pPr>
            <a:r>
              <a:rPr lang="da-DK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Sted: 	Errindlevvej 22, 4855 Errindlev</a:t>
            </a:r>
          </a:p>
          <a:p>
            <a:pPr>
              <a:lnSpc>
                <a:spcPct val="107000"/>
              </a:lnSpc>
              <a:tabLst>
                <a:tab pos="779145" algn="l"/>
                <a:tab pos="2700655" algn="l"/>
              </a:tabLst>
            </a:pPr>
            <a:r>
              <a:rPr lang="da-DK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Pris:	70 kr. for medlemmer / 100 kr. for ikke-medlemmer </a:t>
            </a:r>
            <a:r>
              <a:rPr lang="da-DK" sz="12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Tilmelding:	Senest den 3. maj kl. 12.00 – se hjemmesiden</a:t>
            </a:r>
          </a:p>
          <a:p>
            <a:pPr>
              <a:lnSpc>
                <a:spcPct val="107000"/>
              </a:lnSpc>
              <a:tabLst>
                <a:tab pos="779145" algn="l"/>
                <a:tab pos="2700655" algn="l"/>
              </a:tabLst>
            </a:pPr>
            <a:endParaRPr lang="da-DK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Tekstfelt 29">
            <a:extLst>
              <a:ext uri="{FF2B5EF4-FFF2-40B4-BE49-F238E27FC236}">
                <a16:creationId xmlns:a16="http://schemas.microsoft.com/office/drawing/2014/main" id="{943DAFDF-91C2-5381-C2C9-7553561FD78C}"/>
              </a:ext>
            </a:extLst>
          </p:cNvPr>
          <p:cNvSpPr txBox="1"/>
          <p:nvPr/>
        </p:nvSpPr>
        <p:spPr>
          <a:xfrm>
            <a:off x="370217" y="7804579"/>
            <a:ext cx="5989176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100" b="1" dirty="0"/>
              <a:t>Lørdag den 21. juni kl. 13 – 16 </a:t>
            </a:r>
            <a:r>
              <a:rPr lang="da-DK" sz="1100" dirty="0"/>
              <a:t>er der åben have hos bestyrelsesmedlemmer i Haveselskabet Lolland.</a:t>
            </a:r>
          </a:p>
          <a:p>
            <a:endParaRPr lang="da-DK" sz="1100" dirty="0"/>
          </a:p>
          <a:p>
            <a:pPr>
              <a:tabLst>
                <a:tab pos="2065338" algn="l"/>
                <a:tab pos="4038600" algn="l"/>
              </a:tabLst>
            </a:pPr>
            <a:r>
              <a:rPr lang="da-DK" sz="1100" dirty="0"/>
              <a:t>Anette Rundstrøm	Birthe Magnusson	Birgit Rasmussen</a:t>
            </a:r>
          </a:p>
          <a:p>
            <a:pPr>
              <a:tabLst>
                <a:tab pos="2065338" algn="l"/>
                <a:tab pos="4038600" algn="l"/>
              </a:tabLst>
            </a:pPr>
            <a:r>
              <a:rPr lang="da-DK" sz="1100" dirty="0"/>
              <a:t>Reersnæs Strandvej 84	Skipperstræde 3	Højrebyvej 7</a:t>
            </a:r>
          </a:p>
          <a:p>
            <a:pPr defTabSz="449263">
              <a:tabLst>
                <a:tab pos="2065338" algn="l"/>
              </a:tabLst>
            </a:pPr>
            <a:r>
              <a:rPr lang="da-DK" sz="1100" dirty="0"/>
              <a:t>4941 Bandholm	4941 Bandholm			4952 Stokkemarke</a:t>
            </a:r>
          </a:p>
        </p:txBody>
      </p:sp>
      <p:sp>
        <p:nvSpPr>
          <p:cNvPr id="31" name="Tekstfelt 30">
            <a:extLst>
              <a:ext uri="{FF2B5EF4-FFF2-40B4-BE49-F238E27FC236}">
                <a16:creationId xmlns:a16="http://schemas.microsoft.com/office/drawing/2014/main" id="{6D68FECD-2EE1-6951-58FE-4D482FA9DEDC}"/>
              </a:ext>
            </a:extLst>
          </p:cNvPr>
          <p:cNvSpPr txBox="1"/>
          <p:nvPr/>
        </p:nvSpPr>
        <p:spPr>
          <a:xfrm>
            <a:off x="2049778" y="1380141"/>
            <a:ext cx="4639736" cy="1269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tabLst>
                <a:tab pos="2700655" algn="l"/>
              </a:tabLst>
            </a:pPr>
            <a:r>
              <a:rPr lang="da-DK" sz="12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Havemarked</a:t>
            </a:r>
            <a:endParaRPr lang="da-DK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tabLst>
                <a:tab pos="779145" algn="l"/>
                <a:tab pos="2700655" algn="l"/>
              </a:tabLst>
            </a:pPr>
            <a:r>
              <a:rPr lang="da-DK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Sted: 	Søllestedgård, Søllestedgårdvej 4, 4920 Søllested</a:t>
            </a:r>
          </a:p>
          <a:p>
            <a:pPr>
              <a:lnSpc>
                <a:spcPct val="107000"/>
              </a:lnSpc>
              <a:tabLst>
                <a:tab pos="779145" algn="l"/>
                <a:tab pos="2700655" algn="l"/>
              </a:tabLst>
            </a:pPr>
            <a:r>
              <a:rPr lang="da-DK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Pris:	30 kr. for alle gæster  / 75 kr. for </a:t>
            </a:r>
            <a:r>
              <a:rPr lang="da-DK" sz="12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standholdere</a:t>
            </a:r>
            <a:endParaRPr lang="da-DK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tabLst>
                <a:tab pos="779145" algn="l"/>
                <a:tab pos="2700655" algn="l"/>
              </a:tabLst>
            </a:pPr>
            <a:r>
              <a:rPr lang="da-DK" sz="12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Tilmelding:	Kun for </a:t>
            </a:r>
            <a:r>
              <a:rPr lang="da-DK" sz="12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standholdere</a:t>
            </a:r>
            <a:r>
              <a:rPr lang="da-DK" sz="12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Senest den 8. maj</a:t>
            </a:r>
          </a:p>
          <a:p>
            <a:pPr>
              <a:lnSpc>
                <a:spcPct val="107000"/>
              </a:lnSpc>
              <a:tabLst>
                <a:tab pos="779145" algn="l"/>
                <a:tab pos="2700655" algn="l"/>
              </a:tabLst>
            </a:pPr>
            <a:r>
              <a:rPr lang="da-DK" sz="12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	Adgang for </a:t>
            </a:r>
            <a:r>
              <a:rPr lang="da-DK" sz="12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standholdere</a:t>
            </a:r>
            <a:r>
              <a:rPr lang="da-DK" sz="12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tidligst kl. 10.00</a:t>
            </a:r>
          </a:p>
          <a:p>
            <a:pPr>
              <a:lnSpc>
                <a:spcPct val="107000"/>
              </a:lnSpc>
              <a:tabLst>
                <a:tab pos="779145" algn="l"/>
                <a:tab pos="2700655" algn="l"/>
              </a:tabLst>
            </a:pPr>
            <a:endParaRPr lang="da-DK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Tekstfelt 33">
            <a:extLst>
              <a:ext uri="{FF2B5EF4-FFF2-40B4-BE49-F238E27FC236}">
                <a16:creationId xmlns:a16="http://schemas.microsoft.com/office/drawing/2014/main" id="{42C362CB-C236-2D9F-94F6-78252DD9FA73}"/>
              </a:ext>
            </a:extLst>
          </p:cNvPr>
          <p:cNvSpPr txBox="1"/>
          <p:nvPr/>
        </p:nvSpPr>
        <p:spPr>
          <a:xfrm>
            <a:off x="366601" y="2977505"/>
            <a:ext cx="16067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dirty="0">
                <a:solidFill>
                  <a:schemeClr val="bg1"/>
                </a:solidFill>
              </a:rPr>
              <a:t>Søndag</a:t>
            </a:r>
          </a:p>
          <a:p>
            <a:pPr algn="ctr"/>
            <a:r>
              <a:rPr lang="da-DK" b="1" dirty="0">
                <a:solidFill>
                  <a:schemeClr val="bg1"/>
                </a:solidFill>
              </a:rPr>
              <a:t>11. maj</a:t>
            </a:r>
          </a:p>
          <a:p>
            <a:pPr algn="ctr"/>
            <a:r>
              <a:rPr lang="da-DK" b="1" dirty="0">
                <a:solidFill>
                  <a:schemeClr val="bg1"/>
                </a:solidFill>
              </a:rPr>
              <a:t>Kl. 13 - 16</a:t>
            </a:r>
          </a:p>
        </p:txBody>
      </p:sp>
      <p:sp>
        <p:nvSpPr>
          <p:cNvPr id="35" name="Tekstfelt 34">
            <a:extLst>
              <a:ext uri="{FF2B5EF4-FFF2-40B4-BE49-F238E27FC236}">
                <a16:creationId xmlns:a16="http://schemas.microsoft.com/office/drawing/2014/main" id="{2F5B7902-EC13-AAC6-B3C3-D58D4BEFEB1D}"/>
              </a:ext>
            </a:extLst>
          </p:cNvPr>
          <p:cNvSpPr txBox="1"/>
          <p:nvPr/>
        </p:nvSpPr>
        <p:spPr>
          <a:xfrm>
            <a:off x="2042158" y="2789841"/>
            <a:ext cx="4639736" cy="874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tabLst>
                <a:tab pos="2700655" algn="l"/>
              </a:tabLst>
            </a:pPr>
            <a:r>
              <a:rPr lang="da-DK" sz="12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Virksomhedsbesøg hos </a:t>
            </a:r>
            <a:r>
              <a:rPr lang="da-DK" sz="1200" b="1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Vikima</a:t>
            </a:r>
            <a:r>
              <a:rPr lang="da-DK" sz="12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a-DK" sz="1200" b="1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Seeds</a:t>
            </a:r>
            <a:endParaRPr lang="da-DK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tabLst>
                <a:tab pos="779145" algn="l"/>
                <a:tab pos="2700655" algn="l"/>
              </a:tabLst>
            </a:pPr>
            <a:r>
              <a:rPr lang="da-DK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Sted: 	</a:t>
            </a:r>
            <a:r>
              <a:rPr lang="da-DK" sz="12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Vikima</a:t>
            </a:r>
            <a:r>
              <a:rPr lang="da-DK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a-DK" sz="12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Seeds</a:t>
            </a:r>
            <a:r>
              <a:rPr lang="da-DK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Industriparken 9, 4960 Holeby</a:t>
            </a:r>
          </a:p>
          <a:p>
            <a:pPr>
              <a:lnSpc>
                <a:spcPct val="107000"/>
              </a:lnSpc>
              <a:tabLst>
                <a:tab pos="779145" algn="l"/>
                <a:tab pos="2700655" algn="l"/>
              </a:tabLst>
            </a:pPr>
            <a:r>
              <a:rPr lang="da-DK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Pris:	</a:t>
            </a:r>
            <a:r>
              <a:rPr lang="da-DK" sz="12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40 kr. for medlemmer</a:t>
            </a:r>
            <a:r>
              <a:rPr lang="da-DK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/ 70 kr. for ikke-medlemmer</a:t>
            </a:r>
          </a:p>
          <a:p>
            <a:pPr>
              <a:lnSpc>
                <a:spcPct val="107000"/>
              </a:lnSpc>
              <a:tabLst>
                <a:tab pos="779145" algn="l"/>
                <a:tab pos="2700655" algn="l"/>
              </a:tabLst>
            </a:pPr>
            <a:r>
              <a:rPr lang="da-DK" sz="12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Tilmelding:	Senest den 28. maj – se hjemmesiden</a:t>
            </a:r>
            <a:endParaRPr lang="da-DK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7" name="Billede 36">
            <a:extLst>
              <a:ext uri="{FF2B5EF4-FFF2-40B4-BE49-F238E27FC236}">
                <a16:creationId xmlns:a16="http://schemas.microsoft.com/office/drawing/2014/main" id="{8C496F2E-4372-E9DC-F533-18893F8A285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6601" y="2702074"/>
            <a:ext cx="1440000" cy="1168506"/>
          </a:xfrm>
          <a:prstGeom prst="rect">
            <a:avLst/>
          </a:prstGeom>
        </p:spPr>
      </p:pic>
      <p:sp>
        <p:nvSpPr>
          <p:cNvPr id="38" name="Tekstfelt 37">
            <a:extLst>
              <a:ext uri="{FF2B5EF4-FFF2-40B4-BE49-F238E27FC236}">
                <a16:creationId xmlns:a16="http://schemas.microsoft.com/office/drawing/2014/main" id="{2A1F3E03-96D7-94A3-BD53-1797452E2A6A}"/>
              </a:ext>
            </a:extLst>
          </p:cNvPr>
          <p:cNvSpPr txBox="1"/>
          <p:nvPr/>
        </p:nvSpPr>
        <p:spPr>
          <a:xfrm>
            <a:off x="366600" y="2825105"/>
            <a:ext cx="14543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dirty="0">
                <a:solidFill>
                  <a:schemeClr val="bg1"/>
                </a:solidFill>
              </a:rPr>
              <a:t>Onsdag </a:t>
            </a:r>
          </a:p>
          <a:p>
            <a:pPr algn="ctr"/>
            <a:r>
              <a:rPr lang="da-DK" b="1" dirty="0">
                <a:solidFill>
                  <a:schemeClr val="bg1"/>
                </a:solidFill>
              </a:rPr>
              <a:t>4. juni</a:t>
            </a:r>
          </a:p>
          <a:p>
            <a:pPr algn="ctr"/>
            <a:r>
              <a:rPr lang="da-DK" b="1" dirty="0">
                <a:solidFill>
                  <a:schemeClr val="bg1"/>
                </a:solidFill>
              </a:rPr>
              <a:t>Kl. 18.30</a:t>
            </a:r>
          </a:p>
        </p:txBody>
      </p:sp>
      <p:pic>
        <p:nvPicPr>
          <p:cNvPr id="40" name="Billede 39">
            <a:extLst>
              <a:ext uri="{FF2B5EF4-FFF2-40B4-BE49-F238E27FC236}">
                <a16:creationId xmlns:a16="http://schemas.microsoft.com/office/drawing/2014/main" id="{B032201C-AA4F-97F4-F1A9-A651FF821AAA}"/>
              </a:ext>
            </a:extLst>
          </p:cNvPr>
          <p:cNvPicPr>
            <a:picLocks/>
          </p:cNvPicPr>
          <p:nvPr/>
        </p:nvPicPr>
        <p:blipFill>
          <a:blip r:embed="rId8"/>
          <a:srcRect l="8095" r="42"/>
          <a:stretch/>
        </p:blipFill>
        <p:spPr>
          <a:xfrm>
            <a:off x="366601" y="4035793"/>
            <a:ext cx="1440000" cy="1080000"/>
          </a:xfrm>
          <a:prstGeom prst="rect">
            <a:avLst/>
          </a:prstGeom>
        </p:spPr>
      </p:pic>
      <p:sp>
        <p:nvSpPr>
          <p:cNvPr id="41" name="Tekstfelt 40">
            <a:extLst>
              <a:ext uri="{FF2B5EF4-FFF2-40B4-BE49-F238E27FC236}">
                <a16:creationId xmlns:a16="http://schemas.microsoft.com/office/drawing/2014/main" id="{8F7D97EB-EFE7-054A-1F9B-3E4BE7188537}"/>
              </a:ext>
            </a:extLst>
          </p:cNvPr>
          <p:cNvSpPr txBox="1"/>
          <p:nvPr/>
        </p:nvSpPr>
        <p:spPr>
          <a:xfrm>
            <a:off x="2049778" y="3993801"/>
            <a:ext cx="4639736" cy="1269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tabLst>
                <a:tab pos="2700655" algn="l"/>
              </a:tabLst>
            </a:pPr>
            <a:r>
              <a:rPr lang="da-DK" sz="12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Havemarked</a:t>
            </a:r>
            <a:endParaRPr lang="da-DK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tabLst>
                <a:tab pos="779145" algn="l"/>
                <a:tab pos="2700655" algn="l"/>
              </a:tabLst>
            </a:pPr>
            <a:r>
              <a:rPr lang="da-DK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Sted: 	Kildevejens Frugt, Kildevej 5, 4892 Kettinge</a:t>
            </a:r>
          </a:p>
          <a:p>
            <a:pPr>
              <a:lnSpc>
                <a:spcPct val="107000"/>
              </a:lnSpc>
              <a:tabLst>
                <a:tab pos="779145" algn="l"/>
                <a:tab pos="2700655" algn="l"/>
              </a:tabLst>
            </a:pPr>
            <a:r>
              <a:rPr lang="da-DK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Pris:	30 kr. for alle gæster  / 75 kr. for </a:t>
            </a:r>
            <a:r>
              <a:rPr lang="da-DK" sz="12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standholdere</a:t>
            </a:r>
            <a:endParaRPr lang="da-DK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tabLst>
                <a:tab pos="779145" algn="l"/>
                <a:tab pos="2700655" algn="l"/>
              </a:tabLst>
            </a:pPr>
            <a:r>
              <a:rPr lang="da-DK" sz="12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Tilmelding:	Kun for </a:t>
            </a:r>
            <a:r>
              <a:rPr lang="da-DK" sz="12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standholdere</a:t>
            </a:r>
            <a:r>
              <a:rPr lang="da-DK" sz="12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Senest den 7. august</a:t>
            </a:r>
          </a:p>
          <a:p>
            <a:pPr>
              <a:lnSpc>
                <a:spcPct val="107000"/>
              </a:lnSpc>
              <a:tabLst>
                <a:tab pos="779145" algn="l"/>
                <a:tab pos="2700655" algn="l"/>
              </a:tabLst>
            </a:pPr>
            <a:r>
              <a:rPr lang="da-DK" sz="12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	Adgang for </a:t>
            </a:r>
            <a:r>
              <a:rPr lang="da-DK" sz="12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standholdere</a:t>
            </a:r>
            <a:r>
              <a:rPr lang="da-DK" sz="12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tidligst kl. 9.30</a:t>
            </a:r>
          </a:p>
          <a:p>
            <a:pPr>
              <a:lnSpc>
                <a:spcPct val="107000"/>
              </a:lnSpc>
              <a:tabLst>
                <a:tab pos="779145" algn="l"/>
                <a:tab pos="2700655" algn="l"/>
              </a:tabLst>
            </a:pPr>
            <a:endParaRPr lang="da-DK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2" name="Tekstfelt 41">
            <a:extLst>
              <a:ext uri="{FF2B5EF4-FFF2-40B4-BE49-F238E27FC236}">
                <a16:creationId xmlns:a16="http://schemas.microsoft.com/office/drawing/2014/main" id="{BA9BAD6F-B7E1-BF61-5B22-4D5666E90E35}"/>
              </a:ext>
            </a:extLst>
          </p:cNvPr>
          <p:cNvSpPr txBox="1"/>
          <p:nvPr/>
        </p:nvSpPr>
        <p:spPr>
          <a:xfrm>
            <a:off x="366600" y="4112885"/>
            <a:ext cx="13826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dirty="0">
                <a:solidFill>
                  <a:schemeClr val="bg1"/>
                </a:solidFill>
              </a:rPr>
              <a:t>Søndag</a:t>
            </a:r>
          </a:p>
          <a:p>
            <a:pPr algn="ctr"/>
            <a:r>
              <a:rPr lang="da-DK" b="1" dirty="0">
                <a:solidFill>
                  <a:schemeClr val="bg1"/>
                </a:solidFill>
              </a:rPr>
              <a:t>10. august</a:t>
            </a:r>
          </a:p>
          <a:p>
            <a:pPr algn="ctr"/>
            <a:r>
              <a:rPr lang="da-DK" b="1" dirty="0">
                <a:solidFill>
                  <a:schemeClr val="bg1"/>
                </a:solidFill>
              </a:rPr>
              <a:t>Kl. 11 - 15</a:t>
            </a:r>
          </a:p>
        </p:txBody>
      </p:sp>
      <p:sp>
        <p:nvSpPr>
          <p:cNvPr id="43" name="Tekstfelt 42">
            <a:extLst>
              <a:ext uri="{FF2B5EF4-FFF2-40B4-BE49-F238E27FC236}">
                <a16:creationId xmlns:a16="http://schemas.microsoft.com/office/drawing/2014/main" id="{3E2F5D34-A53C-ABA4-E3C0-FCCE4636E6C8}"/>
              </a:ext>
            </a:extLst>
          </p:cNvPr>
          <p:cNvSpPr txBox="1"/>
          <p:nvPr/>
        </p:nvSpPr>
        <p:spPr>
          <a:xfrm>
            <a:off x="2107263" y="9639413"/>
            <a:ext cx="220445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900" dirty="0"/>
              <a:t>Programmet er opdateret den 3. april 2025</a:t>
            </a:r>
          </a:p>
        </p:txBody>
      </p:sp>
    </p:spTree>
    <p:extLst>
      <p:ext uri="{BB962C8B-B14F-4D97-AF65-F5344CB8AC3E}">
        <p14:creationId xmlns:p14="http://schemas.microsoft.com/office/powerpoint/2010/main" val="2201014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29061</TotalTime>
  <Words>753</Words>
  <Application>Microsoft Office PowerPoint</Application>
  <PresentationFormat>A4-papir (210 x 297 mm)</PresentationFormat>
  <Paragraphs>113</Paragraphs>
  <Slides>2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Office-tema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Anette Rundstrøm</dc:creator>
  <cp:lastModifiedBy>Pia Jensen</cp:lastModifiedBy>
  <cp:revision>7</cp:revision>
  <cp:lastPrinted>2025-04-03T13:14:58Z</cp:lastPrinted>
  <dcterms:created xsi:type="dcterms:W3CDTF">2024-01-26T13:58:28Z</dcterms:created>
  <dcterms:modified xsi:type="dcterms:W3CDTF">2025-04-03T13:16:01Z</dcterms:modified>
</cp:coreProperties>
</file>