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6858000" cy="9906000" type="A4"/>
  <p:notesSz cx="6889750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5D3492-D7F5-4B8F-8F72-C0A743264DB1}" v="2" dt="2026-05-07T04:59:00.432"/>
    <p1510:client id="{AA58EFD1-4FCF-40F1-8D98-935D54A0D456}" v="4" dt="2026-05-06T18:39:12.1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20" d="100"/>
          <a:sy n="120" d="100"/>
        </p:scale>
        <p:origin x="22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881E-8770-4860-8C42-A58537757D9F}" type="datetimeFigureOut">
              <a:rPr lang="da-DK" smtClean="0"/>
              <a:t>01-07-2026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99AA-FD24-46C6-8B06-9412EC41AB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9410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881E-8770-4860-8C42-A58537757D9F}" type="datetimeFigureOut">
              <a:rPr lang="da-DK" smtClean="0"/>
              <a:t>01-07-2026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99AA-FD24-46C6-8B06-9412EC41AB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7524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881E-8770-4860-8C42-A58537757D9F}" type="datetimeFigureOut">
              <a:rPr lang="da-DK" smtClean="0"/>
              <a:t>01-07-2026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99AA-FD24-46C6-8B06-9412EC41AB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30055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881E-8770-4860-8C42-A58537757D9F}" type="datetimeFigureOut">
              <a:rPr lang="da-DK" smtClean="0"/>
              <a:t>01-07-2026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99AA-FD24-46C6-8B06-9412EC41AB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0629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881E-8770-4860-8C42-A58537757D9F}" type="datetimeFigureOut">
              <a:rPr lang="da-DK" smtClean="0"/>
              <a:t>01-07-2026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99AA-FD24-46C6-8B06-9412EC41AB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9641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881E-8770-4860-8C42-A58537757D9F}" type="datetimeFigureOut">
              <a:rPr lang="da-DK" smtClean="0"/>
              <a:t>01-07-2026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99AA-FD24-46C6-8B06-9412EC41AB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53608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881E-8770-4860-8C42-A58537757D9F}" type="datetimeFigureOut">
              <a:rPr lang="da-DK" smtClean="0"/>
              <a:t>01-07-2026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99AA-FD24-46C6-8B06-9412EC41AB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4296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881E-8770-4860-8C42-A58537757D9F}" type="datetimeFigureOut">
              <a:rPr lang="da-DK" smtClean="0"/>
              <a:t>01-07-2026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99AA-FD24-46C6-8B06-9412EC41AB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87030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881E-8770-4860-8C42-A58537757D9F}" type="datetimeFigureOut">
              <a:rPr lang="da-DK" smtClean="0"/>
              <a:t>01-07-2026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99AA-FD24-46C6-8B06-9412EC41AB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6840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881E-8770-4860-8C42-A58537757D9F}" type="datetimeFigureOut">
              <a:rPr lang="da-DK" smtClean="0"/>
              <a:t>01-07-2026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99AA-FD24-46C6-8B06-9412EC41AB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262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881E-8770-4860-8C42-A58537757D9F}" type="datetimeFigureOut">
              <a:rPr lang="da-DK" smtClean="0"/>
              <a:t>01-07-2026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99AA-FD24-46C6-8B06-9412EC41AB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09129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D881E-8770-4860-8C42-A58537757D9F}" type="datetimeFigureOut">
              <a:rPr lang="da-DK" smtClean="0"/>
              <a:t>01-07-2026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B99AA-FD24-46C6-8B06-9412EC41AB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1258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pxhere.com/da/photo/1442999" TargetMode="External"/><Relationship Id="rId4" Type="http://schemas.openxmlformats.org/officeDocument/2006/relationships/image" Target="../media/image3.jp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hyperlink" Target="https://pixabay.com/de/klee-gras-natur-blume-wiese-323447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t billede, der indeholder plantevækst, udendørs, Landplante, have&#10;&#10;Automatisk genereret beskrivelse">
            <a:extLst>
              <a:ext uri="{FF2B5EF4-FFF2-40B4-BE49-F238E27FC236}">
                <a16:creationId xmlns:a16="http://schemas.microsoft.com/office/drawing/2014/main" id="{917725C1-A110-C398-9F04-EBF83A2D06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65760" y="289136"/>
            <a:ext cx="6126480" cy="1333500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9EEA0371-763E-BCFB-0544-D601E37D965C}"/>
              </a:ext>
            </a:extLst>
          </p:cNvPr>
          <p:cNvSpPr txBox="1"/>
          <p:nvPr/>
        </p:nvSpPr>
        <p:spPr>
          <a:xfrm>
            <a:off x="365759" y="305044"/>
            <a:ext cx="6126479" cy="1263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indent="-6350" algn="ctr">
              <a:lnSpc>
                <a:spcPct val="107000"/>
              </a:lnSpc>
              <a:spcAft>
                <a:spcPts val="800"/>
              </a:spcAft>
            </a:pPr>
            <a:r>
              <a:rPr lang="da-DK" sz="2000" b="1" kern="1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Program for Haveselskabet </a:t>
            </a:r>
          </a:p>
          <a:p>
            <a:pPr marL="6350" indent="-6350" algn="ctr">
              <a:lnSpc>
                <a:spcPct val="107000"/>
              </a:lnSpc>
              <a:spcAft>
                <a:spcPts val="800"/>
              </a:spcAft>
            </a:pPr>
            <a:r>
              <a:rPr lang="da-DK" sz="2000" b="1" kern="1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Guldborgsund og Lolland</a:t>
            </a:r>
          </a:p>
          <a:p>
            <a:pPr marL="6350" indent="-6350" algn="ctr">
              <a:lnSpc>
                <a:spcPct val="107000"/>
              </a:lnSpc>
              <a:spcAft>
                <a:spcPts val="800"/>
              </a:spcAft>
            </a:pPr>
            <a:r>
              <a:rPr lang="da-DK" sz="2000" b="1" kern="100" dirty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2026</a:t>
            </a:r>
            <a:endParaRPr lang="da-DK" sz="20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EB6E8F4-96FE-D7E4-AAAB-F325EEA62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686" y="570688"/>
            <a:ext cx="774192" cy="77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kstfelt 35">
            <a:extLst>
              <a:ext uri="{FF2B5EF4-FFF2-40B4-BE49-F238E27FC236}">
                <a16:creationId xmlns:a16="http://schemas.microsoft.com/office/drawing/2014/main" id="{49C01602-9CA9-31A2-5973-A111FF4D2934}"/>
              </a:ext>
            </a:extLst>
          </p:cNvPr>
          <p:cNvSpPr txBox="1"/>
          <p:nvPr/>
        </p:nvSpPr>
        <p:spPr>
          <a:xfrm>
            <a:off x="5489686" y="9426276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VEND</a:t>
            </a:r>
          </a:p>
        </p:txBody>
      </p:sp>
      <p:sp>
        <p:nvSpPr>
          <p:cNvPr id="37" name="Pil: højre 36">
            <a:extLst>
              <a:ext uri="{FF2B5EF4-FFF2-40B4-BE49-F238E27FC236}">
                <a16:creationId xmlns:a16="http://schemas.microsoft.com/office/drawing/2014/main" id="{4E13AD19-170E-FD77-5D20-44E4CF645902}"/>
              </a:ext>
            </a:extLst>
          </p:cNvPr>
          <p:cNvSpPr/>
          <p:nvPr/>
        </p:nvSpPr>
        <p:spPr>
          <a:xfrm>
            <a:off x="6263878" y="9477592"/>
            <a:ext cx="353666" cy="264676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92D050"/>
              </a:solidFill>
            </a:endParaRPr>
          </a:p>
        </p:txBody>
      </p:sp>
      <p:pic>
        <p:nvPicPr>
          <p:cNvPr id="18" name="Billede 17" descr="Et billede, der indeholder plante, blomst, viol, stedmoderblomst&#10;&#10;Automatisk genereret beskrivelse">
            <a:extLst>
              <a:ext uri="{FF2B5EF4-FFF2-40B4-BE49-F238E27FC236}">
                <a16:creationId xmlns:a16="http://schemas.microsoft.com/office/drawing/2014/main" id="{27528C66-FCB6-EE4B-D35A-4D7A5866F840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57289" y="2045976"/>
            <a:ext cx="1440000" cy="1080000"/>
          </a:xfrm>
          <a:prstGeom prst="rect">
            <a:avLst/>
          </a:prstGeom>
        </p:spPr>
      </p:pic>
      <p:sp>
        <p:nvSpPr>
          <p:cNvPr id="19" name="Tekstfelt 18">
            <a:extLst>
              <a:ext uri="{FF2B5EF4-FFF2-40B4-BE49-F238E27FC236}">
                <a16:creationId xmlns:a16="http://schemas.microsoft.com/office/drawing/2014/main" id="{D46185C5-3B49-1AB6-84AC-DE3A11C25EF1}"/>
              </a:ext>
            </a:extLst>
          </p:cNvPr>
          <p:cNvSpPr txBox="1"/>
          <p:nvPr/>
        </p:nvSpPr>
        <p:spPr>
          <a:xfrm>
            <a:off x="282358" y="2158786"/>
            <a:ext cx="1606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chemeClr val="bg1"/>
                </a:solidFill>
              </a:rPr>
              <a:t>Søndag</a:t>
            </a:r>
          </a:p>
          <a:p>
            <a:pPr algn="ctr"/>
            <a:r>
              <a:rPr lang="da-DK" b="1" dirty="0">
                <a:solidFill>
                  <a:schemeClr val="bg1"/>
                </a:solidFill>
              </a:rPr>
              <a:t>10. maj</a:t>
            </a:r>
          </a:p>
          <a:p>
            <a:pPr algn="ctr"/>
            <a:r>
              <a:rPr lang="da-DK" b="1" dirty="0">
                <a:solidFill>
                  <a:schemeClr val="bg1"/>
                </a:solidFill>
              </a:rPr>
              <a:t>Kl. 12 - 15</a:t>
            </a:r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6D68FECD-2EE1-6951-58FE-4D482FA9DEDC}"/>
              </a:ext>
            </a:extLst>
          </p:cNvPr>
          <p:cNvSpPr txBox="1"/>
          <p:nvPr/>
        </p:nvSpPr>
        <p:spPr>
          <a:xfrm>
            <a:off x="1897374" y="1995672"/>
            <a:ext cx="4875958" cy="1269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tabLst>
                <a:tab pos="2700655" algn="l"/>
              </a:tabLst>
            </a:pPr>
            <a:r>
              <a:rPr lang="da-DK" sz="1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Havemarked</a:t>
            </a:r>
            <a:endParaRPr lang="da-DK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Sted: 	Søllestedgård, Søllestedgårdvej 4, 4920 Søllested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Pris:	30 kr. for alle gæster / </a:t>
            </a:r>
            <a:r>
              <a:rPr lang="da-DK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standholdere</a:t>
            </a: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75 kr. eller to planter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Tilmelding:	Kun for </a:t>
            </a:r>
            <a:r>
              <a:rPr lang="da-DK" sz="12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standholdere</a:t>
            </a:r>
            <a:r>
              <a:rPr lang="da-DK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Senest 8/5 - se hjemmesiden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Adgang for </a:t>
            </a:r>
            <a:r>
              <a:rPr lang="da-DK" sz="12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standholdere</a:t>
            </a:r>
            <a:r>
              <a:rPr lang="da-DK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tidligst kl. 10.30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endParaRPr lang="da-DK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2" name="Billede 31" descr="Et billede, der indeholder plante, blomst, Landplante, udendørs&#10;&#10;AI-genereret indhold kan være ukorrekt.">
            <a:extLst>
              <a:ext uri="{FF2B5EF4-FFF2-40B4-BE49-F238E27FC236}">
                <a16:creationId xmlns:a16="http://schemas.microsoft.com/office/drawing/2014/main" id="{663B58B8-3EF9-8A5D-FBE8-D8D393C8C32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11687"/>
          <a:stretch>
            <a:fillRect/>
          </a:stretch>
        </p:blipFill>
        <p:spPr>
          <a:xfrm>
            <a:off x="366601" y="3367784"/>
            <a:ext cx="1440000" cy="1168506"/>
          </a:xfrm>
          <a:prstGeom prst="rect">
            <a:avLst/>
          </a:prstGeom>
        </p:spPr>
      </p:pic>
      <p:sp>
        <p:nvSpPr>
          <p:cNvPr id="39" name="Tekstfelt 38">
            <a:extLst>
              <a:ext uri="{FF2B5EF4-FFF2-40B4-BE49-F238E27FC236}">
                <a16:creationId xmlns:a16="http://schemas.microsoft.com/office/drawing/2014/main" id="{62DE022A-5188-0BFA-5C24-683C3CC58BDF}"/>
              </a:ext>
            </a:extLst>
          </p:cNvPr>
          <p:cNvSpPr txBox="1"/>
          <p:nvPr/>
        </p:nvSpPr>
        <p:spPr>
          <a:xfrm>
            <a:off x="267538" y="3502462"/>
            <a:ext cx="1606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chemeClr val="bg1"/>
                </a:solidFill>
              </a:rPr>
              <a:t>Tirsdag</a:t>
            </a:r>
          </a:p>
          <a:p>
            <a:pPr algn="ctr"/>
            <a:r>
              <a:rPr lang="da-DK" b="1" dirty="0">
                <a:solidFill>
                  <a:schemeClr val="bg1"/>
                </a:solidFill>
              </a:rPr>
              <a:t>2. juni</a:t>
            </a:r>
          </a:p>
          <a:p>
            <a:pPr algn="ctr"/>
            <a:r>
              <a:rPr lang="da-DK" b="1" dirty="0">
                <a:solidFill>
                  <a:schemeClr val="bg1"/>
                </a:solidFill>
              </a:rPr>
              <a:t>Kl. 18 - 20</a:t>
            </a:r>
          </a:p>
        </p:txBody>
      </p:sp>
      <p:sp>
        <p:nvSpPr>
          <p:cNvPr id="44" name="Tekstfelt 43">
            <a:extLst>
              <a:ext uri="{FF2B5EF4-FFF2-40B4-BE49-F238E27FC236}">
                <a16:creationId xmlns:a16="http://schemas.microsoft.com/office/drawing/2014/main" id="{268C306B-9FAF-82BB-187F-3D7C36AAB607}"/>
              </a:ext>
            </a:extLst>
          </p:cNvPr>
          <p:cNvSpPr txBox="1"/>
          <p:nvPr/>
        </p:nvSpPr>
        <p:spPr>
          <a:xfrm>
            <a:off x="1897374" y="3402000"/>
            <a:ext cx="4639736" cy="1269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tabLst>
                <a:tab pos="2700655" algn="l"/>
              </a:tabLst>
            </a:pPr>
            <a:r>
              <a:rPr lang="da-DK" sz="1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Vilde orkideer, andre blomster og urter i Frejlev Skov</a:t>
            </a:r>
            <a:endParaRPr lang="da-DK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v. Naturformidler Johnny Madsen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Sted: 	Frejlev Skov, Enghavevej, 4892 Kettinge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Pris:	Gratis og KUN for medlemmer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Tilmelding:	Senest 28/5 - se hjemmesiden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endParaRPr lang="da-DK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" name="Billede 39">
            <a:extLst>
              <a:ext uri="{FF2B5EF4-FFF2-40B4-BE49-F238E27FC236}">
                <a16:creationId xmlns:a16="http://schemas.microsoft.com/office/drawing/2014/main" id="{B032201C-AA4F-97F4-F1A9-A651FF821AAA}"/>
              </a:ext>
            </a:extLst>
          </p:cNvPr>
          <p:cNvPicPr>
            <a:picLocks/>
          </p:cNvPicPr>
          <p:nvPr/>
        </p:nvPicPr>
        <p:blipFill>
          <a:blip r:embed="rId7"/>
          <a:srcRect l="8095" r="42"/>
          <a:stretch/>
        </p:blipFill>
        <p:spPr>
          <a:xfrm>
            <a:off x="366600" y="6221868"/>
            <a:ext cx="1469571" cy="1063478"/>
          </a:xfrm>
          <a:prstGeom prst="rect">
            <a:avLst/>
          </a:prstGeom>
        </p:spPr>
      </p:pic>
      <p:sp>
        <p:nvSpPr>
          <p:cNvPr id="41" name="Tekstfelt 40">
            <a:extLst>
              <a:ext uri="{FF2B5EF4-FFF2-40B4-BE49-F238E27FC236}">
                <a16:creationId xmlns:a16="http://schemas.microsoft.com/office/drawing/2014/main" id="{8F7D97EB-EFE7-054A-1F9B-3E4BE7188537}"/>
              </a:ext>
            </a:extLst>
          </p:cNvPr>
          <p:cNvSpPr txBox="1"/>
          <p:nvPr/>
        </p:nvSpPr>
        <p:spPr>
          <a:xfrm>
            <a:off x="1897374" y="6179876"/>
            <a:ext cx="4639736" cy="1269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tabLst>
                <a:tab pos="2700655" algn="l"/>
              </a:tabLst>
            </a:pPr>
            <a:r>
              <a:rPr lang="da-DK" sz="1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Havemarked</a:t>
            </a:r>
            <a:endParaRPr lang="da-DK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Sted: 	Kildevejens Frugt, Kildevej 5, 4892 Kettinge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Pris:	30 kr. for alle gæster / gratis for </a:t>
            </a:r>
            <a:r>
              <a:rPr lang="da-DK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standholdere</a:t>
            </a:r>
            <a:endParaRPr lang="da-DK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Tilmelding:	Kun for </a:t>
            </a:r>
            <a:r>
              <a:rPr lang="da-DK" sz="12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standholdere</a:t>
            </a:r>
            <a:r>
              <a:rPr lang="da-DK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Senest 6/8 - se hjemmesiden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Adgang for </a:t>
            </a:r>
            <a:r>
              <a:rPr lang="da-DK" sz="12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standholdere</a:t>
            </a:r>
            <a:r>
              <a:rPr lang="da-DK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tidligst kl. 9.30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endParaRPr lang="da-DK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kstfelt 41">
            <a:extLst>
              <a:ext uri="{FF2B5EF4-FFF2-40B4-BE49-F238E27FC236}">
                <a16:creationId xmlns:a16="http://schemas.microsoft.com/office/drawing/2014/main" id="{BA9BAD6F-B7E1-BF61-5B22-4D5666E90E35}"/>
              </a:ext>
            </a:extLst>
          </p:cNvPr>
          <p:cNvSpPr txBox="1"/>
          <p:nvPr/>
        </p:nvSpPr>
        <p:spPr>
          <a:xfrm>
            <a:off x="229441" y="6298960"/>
            <a:ext cx="1606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chemeClr val="bg1"/>
                </a:solidFill>
              </a:rPr>
              <a:t>Søndag</a:t>
            </a:r>
          </a:p>
          <a:p>
            <a:pPr algn="ctr"/>
            <a:r>
              <a:rPr lang="da-DK" b="1" dirty="0">
                <a:solidFill>
                  <a:schemeClr val="bg1"/>
                </a:solidFill>
              </a:rPr>
              <a:t>9. august</a:t>
            </a:r>
          </a:p>
          <a:p>
            <a:pPr algn="ctr"/>
            <a:r>
              <a:rPr lang="da-DK" b="1" dirty="0">
                <a:solidFill>
                  <a:schemeClr val="bg1"/>
                </a:solidFill>
              </a:rPr>
              <a:t>Kl. 11 - 14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DF31CE46-B984-7C4C-02FF-3777CF3EAE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290" y="4813170"/>
            <a:ext cx="1440000" cy="1170000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90143D75-22B6-45DE-0EE4-245EEEA798F6}"/>
              </a:ext>
            </a:extLst>
          </p:cNvPr>
          <p:cNvSpPr txBox="1"/>
          <p:nvPr/>
        </p:nvSpPr>
        <p:spPr>
          <a:xfrm>
            <a:off x="267535" y="4916399"/>
            <a:ext cx="1606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chemeClr val="bg1"/>
                </a:solidFill>
              </a:rPr>
              <a:t>Mandag</a:t>
            </a:r>
          </a:p>
          <a:p>
            <a:pPr algn="ctr"/>
            <a:r>
              <a:rPr lang="da-DK" b="1" dirty="0">
                <a:solidFill>
                  <a:schemeClr val="bg1"/>
                </a:solidFill>
              </a:rPr>
              <a:t>20. juli</a:t>
            </a:r>
          </a:p>
          <a:p>
            <a:pPr algn="ctr"/>
            <a:r>
              <a:rPr lang="da-DK" b="1" dirty="0">
                <a:solidFill>
                  <a:schemeClr val="bg1"/>
                </a:solidFill>
              </a:rPr>
              <a:t>Kl. 18 - 20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A3289CF5-8225-C628-4BF5-5BFFD63C5B41}"/>
              </a:ext>
            </a:extLst>
          </p:cNvPr>
          <p:cNvSpPr txBox="1"/>
          <p:nvPr/>
        </p:nvSpPr>
        <p:spPr>
          <a:xfrm>
            <a:off x="1897371" y="4748196"/>
            <a:ext cx="4639736" cy="1466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tabLst>
                <a:tab pos="2700655" algn="l"/>
              </a:tabLst>
            </a:pPr>
            <a:r>
              <a:rPr lang="da-DK" sz="1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Rundvisning på </a:t>
            </a:r>
            <a:r>
              <a:rPr lang="da-DK" sz="1200" b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Radstedgaard</a:t>
            </a:r>
            <a:r>
              <a:rPr lang="da-DK" sz="1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Selvforsyning, </a:t>
            </a:r>
            <a:r>
              <a:rPr lang="da-DK" sz="1200" b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permakultur</a:t>
            </a:r>
            <a:r>
              <a:rPr lang="da-DK" sz="1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og en have fuld af liv v. Simon Gillesberg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Sted: 	</a:t>
            </a:r>
            <a:r>
              <a:rPr lang="da-DK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Radstedgaard</a:t>
            </a: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Østerbyvej 35, 4990 Sakskøbing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Pris:	</a:t>
            </a:r>
            <a:r>
              <a:rPr lang="da-DK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80 kr. for medlemmer /  110 kr. for ikke-medlemmer – inkl.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kaffe, te og kage</a:t>
            </a:r>
            <a:endParaRPr lang="da-DK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Tilmelding:	Senest 13/7 - se hjemmesiden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endParaRPr lang="da-DK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Billede 7" descr="Et billede, der indeholder træ, udendørs, have, blomst&#10;&#10;AI-genereret indhold kan være ukorrekt.">
            <a:extLst>
              <a:ext uri="{FF2B5EF4-FFF2-40B4-BE49-F238E27FC236}">
                <a16:creationId xmlns:a16="http://schemas.microsoft.com/office/drawing/2014/main" id="{16470BF5-F827-2C5F-17BF-92BABB3B34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1" t="824" r="11861" b="-824"/>
          <a:stretch>
            <a:fillRect/>
          </a:stretch>
        </p:blipFill>
        <p:spPr>
          <a:xfrm rot="5400000">
            <a:off x="467032" y="7460947"/>
            <a:ext cx="1245066" cy="1434072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42C362CB-C236-2D9F-94F6-78252DD9FA73}"/>
              </a:ext>
            </a:extLst>
          </p:cNvPr>
          <p:cNvSpPr txBox="1"/>
          <p:nvPr/>
        </p:nvSpPr>
        <p:spPr>
          <a:xfrm>
            <a:off x="256532" y="7792518"/>
            <a:ext cx="1606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chemeClr val="bg1"/>
                </a:solidFill>
              </a:rPr>
              <a:t>30. august - </a:t>
            </a:r>
          </a:p>
          <a:p>
            <a:pPr algn="ctr"/>
            <a:r>
              <a:rPr lang="da-DK" b="1" dirty="0">
                <a:solidFill>
                  <a:schemeClr val="bg1"/>
                </a:solidFill>
              </a:rPr>
              <a:t>3. september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42F4DE9B-5C87-47F6-32A5-5F6F967E69ED}"/>
              </a:ext>
            </a:extLst>
          </p:cNvPr>
          <p:cNvSpPr txBox="1"/>
          <p:nvPr/>
        </p:nvSpPr>
        <p:spPr>
          <a:xfrm>
            <a:off x="1922774" y="7479542"/>
            <a:ext cx="4639736" cy="1269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tabLst>
                <a:tab pos="2700655" algn="l"/>
              </a:tabLst>
            </a:pPr>
            <a:r>
              <a:rPr lang="da-DK" sz="1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Haverejse til Potsdam</a:t>
            </a:r>
            <a:endParaRPr lang="da-DK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Bustur – Vi skal besøge 11 private haver, sejle på floden Spree samt besøge flere planteskoler, heriblandt Karl </a:t>
            </a:r>
            <a:r>
              <a:rPr lang="da-DK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Foersters</a:t>
            </a: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planteskole. Se hjemmesiden for yderligere oplysninger og program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Pris:	6.795 kr. for medlemmer / 7.695 for ikke-medlemmer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Tilmelding:	Senest 14/6 - gælder også betaling af depositum</a:t>
            </a:r>
            <a:endParaRPr lang="da-DK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626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620EABE7-D3EA-EA06-8743-42FB8F24B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464" y="2444397"/>
            <a:ext cx="1440782" cy="1313654"/>
          </a:xfrm>
          <a:prstGeom prst="rect">
            <a:avLst/>
          </a:prstGeom>
        </p:spPr>
      </p:pic>
      <p:pic>
        <p:nvPicPr>
          <p:cNvPr id="19" name="Billede 18" descr="Et billede, der indeholder græs, plante, udendørs, mark&#10;&#10;Automatisk genereret beskrivelse">
            <a:extLst>
              <a:ext uri="{FF2B5EF4-FFF2-40B4-BE49-F238E27FC236}">
                <a16:creationId xmlns:a16="http://schemas.microsoft.com/office/drawing/2014/main" id="{8DB5F6D8-4FC8-FE21-3BD2-A0B7D57264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45673" b="31282"/>
          <a:stretch/>
        </p:blipFill>
        <p:spPr>
          <a:xfrm>
            <a:off x="389463" y="3970167"/>
            <a:ext cx="6010097" cy="739692"/>
          </a:xfrm>
          <a:prstGeom prst="rect">
            <a:avLst/>
          </a:prstGeom>
        </p:spPr>
      </p:pic>
      <p:sp>
        <p:nvSpPr>
          <p:cNvPr id="20" name="Tekstfelt 19">
            <a:extLst>
              <a:ext uri="{FF2B5EF4-FFF2-40B4-BE49-F238E27FC236}">
                <a16:creationId xmlns:a16="http://schemas.microsoft.com/office/drawing/2014/main" id="{5C704717-F167-E9EF-1962-768556ED8317}"/>
              </a:ext>
            </a:extLst>
          </p:cNvPr>
          <p:cNvSpPr txBox="1"/>
          <p:nvPr/>
        </p:nvSpPr>
        <p:spPr>
          <a:xfrm>
            <a:off x="578264" y="4048407"/>
            <a:ext cx="5670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dirty="0">
                <a:solidFill>
                  <a:schemeClr val="bg1"/>
                </a:solidFill>
              </a:rPr>
              <a:t>Åbne haver på Lolland og Falster</a:t>
            </a:r>
          </a:p>
        </p:txBody>
      </p:sp>
      <p:graphicFrame>
        <p:nvGraphicFramePr>
          <p:cNvPr id="22" name="Tabel 21">
            <a:extLst>
              <a:ext uri="{FF2B5EF4-FFF2-40B4-BE49-F238E27FC236}">
                <a16:creationId xmlns:a16="http://schemas.microsoft.com/office/drawing/2014/main" id="{6F5DF786-34AF-26BE-24B9-3AAF83E7A2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524759"/>
              </p:ext>
            </p:extLst>
          </p:nvPr>
        </p:nvGraphicFramePr>
        <p:xfrm>
          <a:off x="397937" y="4728496"/>
          <a:ext cx="5989176" cy="2773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6392">
                  <a:extLst>
                    <a:ext uri="{9D8B030D-6E8A-4147-A177-3AD203B41FA5}">
                      <a16:colId xmlns:a16="http://schemas.microsoft.com/office/drawing/2014/main" val="458217652"/>
                    </a:ext>
                  </a:extLst>
                </a:gridCol>
                <a:gridCol w="1996392">
                  <a:extLst>
                    <a:ext uri="{9D8B030D-6E8A-4147-A177-3AD203B41FA5}">
                      <a16:colId xmlns:a16="http://schemas.microsoft.com/office/drawing/2014/main" val="3204869224"/>
                    </a:ext>
                  </a:extLst>
                </a:gridCol>
                <a:gridCol w="1996392">
                  <a:extLst>
                    <a:ext uri="{9D8B030D-6E8A-4147-A177-3AD203B41FA5}">
                      <a16:colId xmlns:a16="http://schemas.microsoft.com/office/drawing/2014/main" val="1537892495"/>
                    </a:ext>
                  </a:extLst>
                </a:gridCol>
              </a:tblGrid>
              <a:tr h="546399">
                <a:tc>
                  <a:txBody>
                    <a:bodyPr/>
                    <a:lstStyle/>
                    <a:p>
                      <a:r>
                        <a:rPr lang="da-DK" sz="1100" b="1" dirty="0"/>
                        <a:t>Torsdag den 21. maj kl. 18-20</a:t>
                      </a:r>
                    </a:p>
                    <a:p>
                      <a:r>
                        <a:rPr lang="da-DK" sz="1100" b="0" dirty="0"/>
                        <a:t>Kirsten og Poul Erik Pedersen</a:t>
                      </a:r>
                    </a:p>
                    <a:p>
                      <a:r>
                        <a:rPr lang="da-DK" sz="1100" b="0" dirty="0"/>
                        <a:t>Jydevænget 22, 4900 Nakskov</a:t>
                      </a:r>
                    </a:p>
                    <a:p>
                      <a:endParaRPr lang="da-DK" sz="1100" b="0" dirty="0"/>
                    </a:p>
                    <a:p>
                      <a:r>
                        <a:rPr lang="da-DK" sz="1100" b="0" dirty="0"/>
                        <a:t>Birgit og Flemming Hansen</a:t>
                      </a:r>
                    </a:p>
                    <a:p>
                      <a:r>
                        <a:rPr lang="da-DK" sz="1100" b="0" dirty="0"/>
                        <a:t>Jydevænget 20, 4900 Nakskov</a:t>
                      </a:r>
                    </a:p>
                    <a:p>
                      <a:endParaRPr lang="da-DK" sz="1100" b="0" dirty="0"/>
                    </a:p>
                    <a:p>
                      <a:r>
                        <a:rPr lang="da-DK" sz="1100" b="1" dirty="0"/>
                        <a:t>Torsdag den 11. juni kl. 18-20</a:t>
                      </a:r>
                      <a:endParaRPr lang="da-DK" sz="1100" b="0" dirty="0"/>
                    </a:p>
                    <a:p>
                      <a:r>
                        <a:rPr lang="da-DK" sz="1100" b="0" dirty="0"/>
                        <a:t>Charlotte og Lars Pedersen</a:t>
                      </a:r>
                    </a:p>
                    <a:p>
                      <a:r>
                        <a:rPr lang="da-DK" sz="1100" b="0" dirty="0"/>
                        <a:t>Hyldtoftevej 10, 4970 Rødby</a:t>
                      </a:r>
                    </a:p>
                    <a:p>
                      <a:endParaRPr lang="da-DK" sz="1100" b="0" dirty="0"/>
                    </a:p>
                    <a:p>
                      <a:r>
                        <a:rPr lang="da-DK" sz="1100" b="0" dirty="0"/>
                        <a:t>Gert Jonasson</a:t>
                      </a:r>
                    </a:p>
                    <a:p>
                      <a:r>
                        <a:rPr lang="da-DK" sz="1100" b="0" dirty="0"/>
                        <a:t>Hyldtoftevej 28, 4970 Rødby</a:t>
                      </a:r>
                    </a:p>
                    <a:p>
                      <a:endParaRPr lang="da-DK" sz="11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1100" b="1" dirty="0"/>
                        <a:t>Søndag den 28. juni kl. 14-17</a:t>
                      </a:r>
                    </a:p>
                    <a:p>
                      <a:r>
                        <a:rPr lang="da-DK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Ulla og Stig Bondesen</a:t>
                      </a:r>
                    </a:p>
                    <a:p>
                      <a:r>
                        <a:rPr lang="da-DK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Østergade 56, 4872 Idestrup</a:t>
                      </a:r>
                    </a:p>
                    <a:p>
                      <a:endParaRPr lang="da-DK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a-DK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Bjarne Aaholm</a:t>
                      </a:r>
                    </a:p>
                    <a:p>
                      <a:r>
                        <a:rPr lang="da-DK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Østergade 28</a:t>
                      </a:r>
                    </a:p>
                    <a:p>
                      <a:r>
                        <a:rPr lang="da-DK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4872 Idestrup</a:t>
                      </a:r>
                    </a:p>
                    <a:p>
                      <a:endParaRPr lang="da-DK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a-DK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Onsdag den 5. august kl. 18-20</a:t>
                      </a:r>
                    </a:p>
                    <a:p>
                      <a:r>
                        <a:rPr lang="da-DK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Lene og Kjeld Nielsen</a:t>
                      </a:r>
                    </a:p>
                    <a:p>
                      <a:r>
                        <a:rPr lang="da-DK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Vigvej</a:t>
                      </a:r>
                      <a:r>
                        <a:rPr lang="da-DK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26, Nr. Vedby</a:t>
                      </a:r>
                    </a:p>
                    <a:p>
                      <a:r>
                        <a:rPr lang="da-DK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4840 Nr. Alslev</a:t>
                      </a:r>
                    </a:p>
                    <a:p>
                      <a:endParaRPr lang="da-DK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a-DK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Niels Jensen</a:t>
                      </a:r>
                    </a:p>
                    <a:p>
                      <a:r>
                        <a:rPr lang="da-DK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Kippingevej 2, Ø. Kippinge</a:t>
                      </a:r>
                    </a:p>
                    <a:p>
                      <a:r>
                        <a:rPr lang="da-DK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4840 Nr. Alslev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1100" b="1" dirty="0"/>
                        <a:t>Lørdag den 5. september </a:t>
                      </a:r>
                    </a:p>
                    <a:p>
                      <a:r>
                        <a:rPr lang="da-DK" sz="1100" b="1" dirty="0"/>
                        <a:t>kl. 12-15</a:t>
                      </a:r>
                    </a:p>
                    <a:p>
                      <a:r>
                        <a:rPr lang="da-DK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Ilse </a:t>
                      </a:r>
                      <a:r>
                        <a:rPr lang="da-DK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Solskov</a:t>
                      </a:r>
                      <a:r>
                        <a:rPr lang="da-DK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Jensen</a:t>
                      </a:r>
                    </a:p>
                    <a:p>
                      <a:r>
                        <a:rPr lang="da-DK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Falkerslevvej 19</a:t>
                      </a:r>
                    </a:p>
                    <a:p>
                      <a:r>
                        <a:rPr lang="da-DK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4871 Horbelev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8997896"/>
                  </a:ext>
                </a:extLst>
              </a:tr>
            </a:tbl>
          </a:graphicData>
        </a:graphic>
      </p:graphicFrame>
      <p:cxnSp>
        <p:nvCxnSpPr>
          <p:cNvPr id="26" name="Lige forbindelse 25">
            <a:extLst>
              <a:ext uri="{FF2B5EF4-FFF2-40B4-BE49-F238E27FC236}">
                <a16:creationId xmlns:a16="http://schemas.microsoft.com/office/drawing/2014/main" id="{2E591DA1-F3A5-D80C-E793-90C49A4FF00D}"/>
              </a:ext>
            </a:extLst>
          </p:cNvPr>
          <p:cNvCxnSpPr>
            <a:cxnSpLocks/>
          </p:cNvCxnSpPr>
          <p:nvPr/>
        </p:nvCxnSpPr>
        <p:spPr>
          <a:xfrm>
            <a:off x="482600" y="8763009"/>
            <a:ext cx="5850467" cy="0"/>
          </a:xfrm>
          <a:prstGeom prst="line">
            <a:avLst/>
          </a:prstGeom>
          <a:ln w="476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kstfelt 27">
            <a:extLst>
              <a:ext uri="{FF2B5EF4-FFF2-40B4-BE49-F238E27FC236}">
                <a16:creationId xmlns:a16="http://schemas.microsoft.com/office/drawing/2014/main" id="{A80FD5E8-B02A-AD96-34A1-9D7F6A551046}"/>
              </a:ext>
            </a:extLst>
          </p:cNvPr>
          <p:cNvSpPr txBox="1"/>
          <p:nvPr/>
        </p:nvSpPr>
        <p:spPr>
          <a:xfrm>
            <a:off x="745663" y="8975127"/>
            <a:ext cx="22300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 b="1" dirty="0"/>
              <a:t>Haveselskabet Guldborgsund</a:t>
            </a:r>
          </a:p>
          <a:p>
            <a:r>
              <a:rPr lang="da-DK" sz="1000" dirty="0"/>
              <a:t>www.haveselskabet.dk/guldborgsund</a:t>
            </a:r>
          </a:p>
          <a:p>
            <a:r>
              <a:rPr lang="da-DK" sz="1000" dirty="0"/>
              <a:t>Mail: guldborgsund@haveselskabet.dk</a:t>
            </a:r>
          </a:p>
        </p:txBody>
      </p:sp>
      <p:sp>
        <p:nvSpPr>
          <p:cNvPr id="29" name="Tekstfelt 28">
            <a:extLst>
              <a:ext uri="{FF2B5EF4-FFF2-40B4-BE49-F238E27FC236}">
                <a16:creationId xmlns:a16="http://schemas.microsoft.com/office/drawing/2014/main" id="{AB17FE68-F1D9-CDC2-5F2D-C30E65D4549D}"/>
              </a:ext>
            </a:extLst>
          </p:cNvPr>
          <p:cNvSpPr txBox="1"/>
          <p:nvPr/>
        </p:nvSpPr>
        <p:spPr>
          <a:xfrm>
            <a:off x="4039205" y="8966660"/>
            <a:ext cx="183736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 b="1" dirty="0"/>
              <a:t>Haveselskabet Lolland</a:t>
            </a:r>
          </a:p>
          <a:p>
            <a:r>
              <a:rPr lang="da-DK" sz="1000" dirty="0"/>
              <a:t>www.haveselskabet.dk/lolland</a:t>
            </a:r>
          </a:p>
          <a:p>
            <a:r>
              <a:rPr lang="da-DK" sz="1000" dirty="0"/>
              <a:t>Mail: lolland@haveselskabet.dk</a:t>
            </a:r>
          </a:p>
        </p:txBody>
      </p:sp>
      <p:sp>
        <p:nvSpPr>
          <p:cNvPr id="43" name="Tekstfelt 42">
            <a:extLst>
              <a:ext uri="{FF2B5EF4-FFF2-40B4-BE49-F238E27FC236}">
                <a16:creationId xmlns:a16="http://schemas.microsoft.com/office/drawing/2014/main" id="{3E2F5D34-A53C-ABA4-E3C0-FCCE4636E6C8}"/>
              </a:ext>
            </a:extLst>
          </p:cNvPr>
          <p:cNvSpPr txBox="1"/>
          <p:nvPr/>
        </p:nvSpPr>
        <p:spPr>
          <a:xfrm>
            <a:off x="2107263" y="9639413"/>
            <a:ext cx="22284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900" dirty="0"/>
              <a:t>Programmet er opdateret den 19. juni 2026</a:t>
            </a:r>
          </a:p>
        </p:txBody>
      </p:sp>
      <p:pic>
        <p:nvPicPr>
          <p:cNvPr id="10" name="Billede 9" descr="Et billede, der indeholder plante, græs, udendørs, mark&#10;&#10;AI-genereret indhold kan være ukorrekt.">
            <a:extLst>
              <a:ext uri="{FF2B5EF4-FFF2-40B4-BE49-F238E27FC236}">
                <a16:creationId xmlns:a16="http://schemas.microsoft.com/office/drawing/2014/main" id="{D3A9A611-02BB-E8B1-2462-677FF8B088F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8744"/>
          <a:stretch>
            <a:fillRect/>
          </a:stretch>
        </p:blipFill>
        <p:spPr>
          <a:xfrm>
            <a:off x="389464" y="930374"/>
            <a:ext cx="1417138" cy="1214298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06587990-2696-7F3B-0030-A62148D97F33}"/>
              </a:ext>
            </a:extLst>
          </p:cNvPr>
          <p:cNvSpPr txBox="1"/>
          <p:nvPr/>
        </p:nvSpPr>
        <p:spPr>
          <a:xfrm>
            <a:off x="256532" y="1048791"/>
            <a:ext cx="1606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chemeClr val="bg1"/>
                </a:solidFill>
              </a:rPr>
              <a:t>Tirsdag</a:t>
            </a:r>
          </a:p>
          <a:p>
            <a:pPr algn="ctr"/>
            <a:r>
              <a:rPr lang="da-DK" b="1" dirty="0">
                <a:solidFill>
                  <a:schemeClr val="bg1"/>
                </a:solidFill>
              </a:rPr>
              <a:t>20. oktober</a:t>
            </a:r>
          </a:p>
          <a:p>
            <a:pPr algn="ctr"/>
            <a:r>
              <a:rPr lang="da-DK" b="1" dirty="0">
                <a:solidFill>
                  <a:schemeClr val="bg1"/>
                </a:solidFill>
              </a:rPr>
              <a:t>Kl. 19 - 21.30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95100FD9-B20B-7028-350B-3F962BBD373E}"/>
              </a:ext>
            </a:extLst>
          </p:cNvPr>
          <p:cNvSpPr txBox="1"/>
          <p:nvPr/>
        </p:nvSpPr>
        <p:spPr>
          <a:xfrm>
            <a:off x="2000666" y="973752"/>
            <a:ext cx="4800604" cy="87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tabLst>
                <a:tab pos="2700655" algn="l"/>
              </a:tabLst>
            </a:pPr>
            <a:r>
              <a:rPr lang="da-DK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Foredrag - D</a:t>
            </a:r>
            <a:r>
              <a:rPr lang="da-DK" sz="1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esign med græsser v. Poul Petersen fra Overdam Planteskole</a:t>
            </a:r>
            <a:r>
              <a:rPr lang="da-DK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Sted: 	Rosenvænget 17, 1. sal, 4800 </a:t>
            </a:r>
            <a:r>
              <a:rPr lang="da-DK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Nykøbing F.</a:t>
            </a:r>
            <a:endParaRPr lang="da-DK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Pris:	70 kr. for medlemmer /  100 kr. for ikke-medlemmer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Tilmelding:	Ingen tilmelding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F9A49E12-BF78-58EE-D382-A4FDEA6BE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0247" y="6842523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39" name="Rectangle 6">
            <a:extLst>
              <a:ext uri="{FF2B5EF4-FFF2-40B4-BE49-F238E27FC236}">
                <a16:creationId xmlns:a16="http://schemas.microsoft.com/office/drawing/2014/main" id="{6E6B8C0A-FC79-6851-8AF0-15CA44D9C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9840" y="751834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CF46834B-F555-3E04-4A2E-5B2C58125EBC}"/>
              </a:ext>
            </a:extLst>
          </p:cNvPr>
          <p:cNvSpPr txBox="1"/>
          <p:nvPr/>
        </p:nvSpPr>
        <p:spPr>
          <a:xfrm>
            <a:off x="2000666" y="2470559"/>
            <a:ext cx="4800604" cy="1071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tabLst>
                <a:tab pos="2700655" algn="l"/>
              </a:tabLst>
            </a:pPr>
            <a:r>
              <a:rPr lang="da-DK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Foredrag - Æble- og pæresorter, inkl. </a:t>
            </a:r>
            <a:r>
              <a:rPr lang="da-DK" sz="12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smagsprøver</a:t>
            </a:r>
            <a:endParaRPr lang="da-DK" sz="12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2700655" algn="l"/>
              </a:tabLst>
            </a:pPr>
            <a:r>
              <a:rPr lang="da-DK" sz="1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v. Maren Korsgaard Regstrup</a:t>
            </a:r>
            <a:r>
              <a:rPr lang="da-DK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Sted: 	Maribo Bibliotek, Østre Landevej 33, 4930 Maribo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Pris:	70 kr. for medlemmer /  100 kr. for ikke-medlemmer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Tilmelding:	Ingen tilmelding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69BFFE56-F048-63AB-46F1-F191B57D5C53}"/>
              </a:ext>
            </a:extLst>
          </p:cNvPr>
          <p:cNvSpPr txBox="1"/>
          <p:nvPr/>
        </p:nvSpPr>
        <p:spPr>
          <a:xfrm>
            <a:off x="278302" y="2594563"/>
            <a:ext cx="1606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chemeClr val="bg1"/>
                </a:solidFill>
              </a:rPr>
              <a:t>Onsdag</a:t>
            </a:r>
          </a:p>
          <a:p>
            <a:pPr algn="ctr"/>
            <a:r>
              <a:rPr lang="da-DK" b="1" dirty="0">
                <a:solidFill>
                  <a:schemeClr val="bg1"/>
                </a:solidFill>
              </a:rPr>
              <a:t>4. november</a:t>
            </a:r>
          </a:p>
          <a:p>
            <a:pPr algn="ctr"/>
            <a:r>
              <a:rPr lang="da-DK" b="1" dirty="0">
                <a:solidFill>
                  <a:schemeClr val="bg1"/>
                </a:solidFill>
              </a:rPr>
              <a:t>Kl. 19 - 21.30</a:t>
            </a:r>
          </a:p>
        </p:txBody>
      </p:sp>
    </p:spTree>
    <p:extLst>
      <p:ext uri="{BB962C8B-B14F-4D97-AF65-F5344CB8AC3E}">
        <p14:creationId xmlns:p14="http://schemas.microsoft.com/office/powerpoint/2010/main" val="220101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53483</TotalTime>
  <Words>580</Words>
  <Application>Microsoft Office PowerPoint</Application>
  <PresentationFormat>A4-papir (210 x 297 mm)</PresentationFormat>
  <Paragraphs>99</Paragraphs>
  <Slides>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Office-tema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Anette Rundstrøm</dc:creator>
  <cp:lastModifiedBy>Pia Jensen</cp:lastModifiedBy>
  <cp:revision>11</cp:revision>
  <cp:lastPrinted>2026-02-04T10:37:23Z</cp:lastPrinted>
  <dcterms:created xsi:type="dcterms:W3CDTF">2024-01-26T13:58:28Z</dcterms:created>
  <dcterms:modified xsi:type="dcterms:W3CDTF">2026-07-01T21:04:57Z</dcterms:modified>
</cp:coreProperties>
</file>