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89750" cy="100218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7K3+VUVB87bk2Ol4ppiSKw9H0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7E7766-B7E1-4CC6-8A67-73F75C02B649}">
  <a:tblStyle styleId="{297E7766-B7E1-4CC6-8A67-73F75C02B64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2004" y="-3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8500" y="751625"/>
            <a:ext cx="4593375" cy="375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60375"/>
            <a:ext cx="5511800" cy="45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975" y="4760375"/>
            <a:ext cx="5511800" cy="450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8500" y="751625"/>
            <a:ext cx="4593375" cy="375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8975" y="4760375"/>
            <a:ext cx="5511800" cy="450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0888"/>
            <a:ext cx="26035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Et billede, der indeholder udendørs, blomst, have, Enårig plante&#10;&#10;AI-genereret indhold kan være ukorrekt."/>
          <p:cNvPicPr preferRelativeResize="0"/>
          <p:nvPr/>
        </p:nvPicPr>
        <p:blipFill rotWithShape="1">
          <a:blip r:embed="rId3">
            <a:alphaModFix/>
          </a:blip>
          <a:srcRect t="15700" b="39446"/>
          <a:stretch/>
        </p:blipFill>
        <p:spPr>
          <a:xfrm>
            <a:off x="365065" y="3855022"/>
            <a:ext cx="1427425" cy="96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Et billede, der indeholder plantevækst, udendørs, Landplante, have&#10;&#10;Automatisk generere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" y="289136"/>
            <a:ext cx="612648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65759" y="305044"/>
            <a:ext cx="6126479" cy="126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marR="0" lvl="0" indent="-635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 for Haveselskabet </a:t>
            </a:r>
            <a:endParaRPr/>
          </a:p>
          <a:p>
            <a:pPr marL="6350" marR="0" lvl="0" indent="-635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a-DK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Guldborgsund og Lolland</a:t>
            </a:r>
            <a:endParaRPr/>
          </a:p>
          <a:p>
            <a:pPr marL="6350" marR="0" lvl="0" indent="-635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da-DK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897375" y="1681636"/>
            <a:ext cx="4519747" cy="107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Beskæring af frugttræer hos Kildevejens Frugt</a:t>
            </a: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Sted: 	Kildevej 5, 4892 Kettinge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Pris:	70 kr. for medlemmer / 100 kr. for ikke-medlemmer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Tilmelding:	Senest 25/1 - se hjemmesiden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Medbring beskærersaks og krus. Haveselskabet giver kaffe/te og kage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 descr="Et billede, der indeholder udendørs, træ, plante, vandretur&#10;&#10;Automatisk genereret beskrivel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490" y="1776718"/>
            <a:ext cx="1440000" cy="94856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97598" y="1752437"/>
            <a:ext cx="1606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Søndag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februar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Kl. 10 - 13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297598" y="3833887"/>
            <a:ext cx="1606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Onsdag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25. februar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Kl. 18.30 - 21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897375" y="3885442"/>
            <a:ext cx="5053758" cy="87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Foredrag - Design af bede og sammensætning af planter v. Helle Troelsen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Sted: 	Rosenvænget 17, 1. sal, 4800 Nykøbing F.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Pris:	100 kr. for medlemmer / 160 kr. for ikke-medlemmer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Tilmelding:	Senest 22/2 - se hjemmesiden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9686" y="570688"/>
            <a:ext cx="774192" cy="77419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897375" y="4986946"/>
            <a:ext cx="4800604" cy="87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Foredrag  - Fra pløjemark til hotspot for biodiversitet v. Michael Arleth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Sted: 	Skovalleen 32A, 4800 Nykøbing F.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Pris:	70 kr. for medlemmer / 100 kr. for ikke-medlemmer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Tilmelding:	Der er ingen tilmelding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5489686" y="9426276"/>
            <a:ext cx="7200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6263878" y="9477592"/>
            <a:ext cx="353666" cy="2646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897375" y="2706102"/>
            <a:ext cx="4519747" cy="107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Beskæring af frugttræer hos Kildevejens Frugt</a:t>
            </a: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Sted: 	Kildevej 5, 4892 Kettinge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Pris:	70 kr. for medlemmer / 100 kr. for ikke-medlemmer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Tilmelding:	Senest 1/2 - se hjemmesiden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Medbring beskærersaks og krus. Haveselskabet giver kaffe/te og kage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Et billede, der indeholder bi, hvirvelløse dyr, insekt, Bestøver&#10;&#10;AI-genereret indhold kan være ukorrek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2490" y="4901025"/>
            <a:ext cx="1440000" cy="101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Et billede, der indeholder plante, blomst, viol, stedmoderblomst&#10;&#10;Automatisk genereret beskrivel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2529" y="6044785"/>
            <a:ext cx="144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297598" y="6157595"/>
            <a:ext cx="1606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Søndag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maj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Kl. 12 - 15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1897375" y="5994481"/>
            <a:ext cx="4875958" cy="12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Havemarked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Sted: 	Søllestedgård, Søllestedgårdvej 4, 4920 Søllested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Pris:	30 kr. for alle gæster / standholdere: 75 kr. eller to planter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Tilmelding:	Kun for standholdere - Senest 8/5 - se hjemmesiden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Adgang for standholdere tidligst kl. 10.30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97598" y="4969273"/>
            <a:ext cx="1606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Torsdag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19. marts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Kl. 19 - 21.30</a:t>
            </a:r>
            <a:endParaRPr/>
          </a:p>
        </p:txBody>
      </p:sp>
      <p:pic>
        <p:nvPicPr>
          <p:cNvPr id="102" name="Google Shape;102;p1" descr="Et billede, der indeholder person, tøj, træ, Modetilbehør&#10;&#10;AI-genereret indhold kan være ukorrek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7359" y="7240007"/>
            <a:ext cx="1440000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297598" y="7334465"/>
            <a:ext cx="1606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Lørdag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30. maj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Kl. 10 - 15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1897374" y="7171350"/>
            <a:ext cx="4800603" cy="12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 at tage smukke blomster- og havebilleder med din smartphone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Underviser: Kenn Römer-Bruhn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Sted: 	Udsigtshaven, Reersnæs Strandvej 84, 4941 Bandholm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Pris:	800 kr. for medlemmer / 1.200 kr. for ikke-medlemmer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Tilmelding:	Senest 5/5 - se hjemmesiden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Medbring selv madpakke - Haveselskabet giver kaffe, te og kage</a:t>
            </a:r>
            <a:endParaRPr/>
          </a:p>
        </p:txBody>
      </p:sp>
      <p:pic>
        <p:nvPicPr>
          <p:cNvPr id="105" name="Google Shape;105;p1" descr="Et billede, der indeholder plante, blomst, Landplante, udendørs&#10;&#10;AI-genereret indhold kan være ukorrekt."/>
          <p:cNvPicPr preferRelativeResize="0"/>
          <p:nvPr/>
        </p:nvPicPr>
        <p:blipFill rotWithShape="1">
          <a:blip r:embed="rId10">
            <a:alphaModFix/>
          </a:blip>
          <a:srcRect r="11687"/>
          <a:stretch/>
        </p:blipFill>
        <p:spPr>
          <a:xfrm>
            <a:off x="366601" y="8501979"/>
            <a:ext cx="1440000" cy="1168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267538" y="8636657"/>
            <a:ext cx="1606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Lørdag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juni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Kl. 18 - 20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2042158" y="8566675"/>
            <a:ext cx="4639736" cy="12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Vilde orkideer, andre blomster og urter i Frejlev Skov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naturformidler Johnny Madsen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Sted: 	Frejlev Skov, Enghavevej, 4892 Kettinge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Pris:	Gratis og KUN for medlemmer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Tilmelding:	Senest 28/5 - se hjemmesiden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" descr="Et billede, der indeholder frugt, træ, frugttræ, udendørs&#10;&#10;AI-genereret indhold kan være ukorrek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1370" y="2830438"/>
            <a:ext cx="1431120" cy="8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297598" y="2793840"/>
            <a:ext cx="1606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Søndag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 februar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Kl. 10 - 13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" descr="Et billede, der indeholder træ, udendørs, have, blomst&#10;&#10;AI-genereret indhold kan være ukorrekt."/>
          <p:cNvPicPr preferRelativeResize="0"/>
          <p:nvPr/>
        </p:nvPicPr>
        <p:blipFill rotWithShape="1">
          <a:blip r:embed="rId3">
            <a:alphaModFix/>
          </a:blip>
          <a:srcRect l="16951" t="824" r="11860" b="-823"/>
          <a:stretch/>
        </p:blipFill>
        <p:spPr>
          <a:xfrm rot="5400000">
            <a:off x="467032" y="1358998"/>
            <a:ext cx="1245066" cy="143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Et billede, der indeholder græs, plante, udendørs, mark&#10;&#10;Automatisk genereret beskrivelse"/>
          <p:cNvPicPr preferRelativeResize="0"/>
          <p:nvPr/>
        </p:nvPicPr>
        <p:blipFill rotWithShape="1">
          <a:blip r:embed="rId4">
            <a:alphaModFix/>
          </a:blip>
          <a:srcRect t="45673" b="31281"/>
          <a:stretch/>
        </p:blipFill>
        <p:spPr>
          <a:xfrm>
            <a:off x="389463" y="4954995"/>
            <a:ext cx="6010097" cy="7396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578264" y="5033235"/>
            <a:ext cx="56709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Åbne haver på Lolland og Falster</a:t>
            </a:r>
            <a:endParaRPr/>
          </a:p>
        </p:txBody>
      </p:sp>
      <p:graphicFrame>
        <p:nvGraphicFramePr>
          <p:cNvPr id="117" name="Google Shape;117;p2"/>
          <p:cNvGraphicFramePr/>
          <p:nvPr>
            <p:extLst>
              <p:ext uri="{D42A27DB-BD31-4B8C-83A1-F6EECF244321}">
                <p14:modId xmlns:p14="http://schemas.microsoft.com/office/powerpoint/2010/main" val="802947327"/>
              </p:ext>
            </p:extLst>
          </p:nvPr>
        </p:nvGraphicFramePr>
        <p:xfrm>
          <a:off x="397936" y="5713324"/>
          <a:ext cx="6001650" cy="3276610"/>
        </p:xfrm>
        <a:graphic>
          <a:graphicData uri="http://schemas.openxmlformats.org/drawingml/2006/table">
            <a:tbl>
              <a:tblPr>
                <a:noFill/>
                <a:tableStyleId>{297E7766-B7E1-4CC6-8A67-73F75C02B649}</a:tableStyleId>
              </a:tblPr>
              <a:tblGrid>
                <a:gridCol w="200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1" u="none" strike="noStrike" cap="none"/>
                        <a:t>Torsdag den 30. april kl. 17–19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Marianne og Jørn Larsen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Grynsevej 3, Nr. Vedby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4840 Nr. Alslev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1"/>
                        <a:t>Torsdag den 21. maj kl. 18–20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0"/>
                        <a:t>Kirsten og Poul Erik Pedersen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0"/>
                        <a:t>Jydevænget 22, 4900 Nakskov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0"/>
                        <a:t>Birgit og Flemming Hansen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0"/>
                        <a:t>Jydevænget 20, 4900 Nakskov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1"/>
                        <a:t>Torsdag den 11. juni kl. 18–20</a:t>
                      </a:r>
                      <a:endParaRPr sz="1100" b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0"/>
                        <a:t>Charlotte og Lars Pedersen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0"/>
                        <a:t>Hyldtoftevej 10, 4970 Rødby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0"/>
                        <a:t>Gert Jonasson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0"/>
                        <a:t>Hyldtoftevej 28, 4970 Rødby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1" dirty="0"/>
                        <a:t>Søndag den 28. juni kl. 14–17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Ulla og Stig Bondesen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Østergade 56, 4872 Idestrup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Gillian Cartland Hansen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Pregehøjvej</a:t>
                      </a: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27, Tjæreby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4800 Nykøbing F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Onsdag den 5. august kl. 18</a:t>
                      </a:r>
                      <a:r>
                        <a:rPr lang="da-DK" sz="1100" b="1" dirty="0"/>
                        <a:t>–</a:t>
                      </a:r>
                      <a:r>
                        <a:rPr lang="da-DK" sz="11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Lene og Kjeld Nielsen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Vigvej</a:t>
                      </a: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26, Nr. Vedby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4840 Nr. Alslev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Niels Jensen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Kippingevej 2, Ø. Kippinge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4840 Nr. Alslev</a:t>
                      </a:r>
                      <a:endParaRPr dirty="0"/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1" dirty="0"/>
                        <a:t>Lørdag den 5. september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1" dirty="0"/>
                        <a:t>kl. 14–16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Ilse </a:t>
                      </a:r>
                      <a:r>
                        <a:rPr lang="da-DK" sz="11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Solskov</a:t>
                      </a: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Jensen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Falkerslevvej 19, Falkerslev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4871 Horbelev</a:t>
                      </a:r>
                      <a:endParaRPr dirty="0"/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8" name="Google Shape;118;p2"/>
          <p:cNvCxnSpPr/>
          <p:nvPr/>
        </p:nvCxnSpPr>
        <p:spPr>
          <a:xfrm>
            <a:off x="482600" y="8907789"/>
            <a:ext cx="5850467" cy="0"/>
          </a:xfrm>
          <a:prstGeom prst="straightConnector1">
            <a:avLst/>
          </a:prstGeom>
          <a:noFill/>
          <a:ln w="476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2"/>
          <p:cNvSpPr txBox="1"/>
          <p:nvPr/>
        </p:nvSpPr>
        <p:spPr>
          <a:xfrm>
            <a:off x="745663" y="8975127"/>
            <a:ext cx="22300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Haveselskabet Guldborgsund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www.haveselskabet.dk/guldborgsund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Mail: guldborgsund@haveselskabet.dk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4039205" y="8966660"/>
            <a:ext cx="183736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Haveselskabet Lolland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www.haveselskabet.dk/lolland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Mail: lolland@haveselskabet.dk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256532" y="1690569"/>
            <a:ext cx="1606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30. august -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september</a:t>
            </a:r>
            <a:endParaRPr/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5">
            <a:alphaModFix/>
          </a:blip>
          <a:srcRect l="8095" r="41"/>
          <a:stretch/>
        </p:blipFill>
        <p:spPr>
          <a:xfrm>
            <a:off x="366600" y="276585"/>
            <a:ext cx="1469571" cy="1063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/>
        </p:nvSpPr>
        <p:spPr>
          <a:xfrm>
            <a:off x="2049778" y="234593"/>
            <a:ext cx="4639736" cy="12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Havemarked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Sted: 	Kildevejens Frugt, Kildevej 5, 4892 Kettinge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Pris:	30 kr. for alle gæster / 75 kr. for standholdere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Tilmelding:	Kun for standholdere - Senest 6/8 - se hjemmesiden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Adgang for standholdere tidligst kl. 9.30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229441" y="353677"/>
            <a:ext cx="1606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Søndag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august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Kl. 11 - 14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2107263" y="9639413"/>
            <a:ext cx="23503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Programmet er opdateret den 14. januar 2026</a:t>
            </a:r>
            <a:endParaRPr dirty="0"/>
          </a:p>
        </p:txBody>
      </p:sp>
      <p:sp>
        <p:nvSpPr>
          <p:cNvPr id="126" name="Google Shape;126;p2"/>
          <p:cNvSpPr txBox="1"/>
          <p:nvPr/>
        </p:nvSpPr>
        <p:spPr>
          <a:xfrm>
            <a:off x="2049777" y="1377593"/>
            <a:ext cx="4639736" cy="12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Haverejse til Potsdam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Bustur – Vi skal besøge 11 private haver, sejle på floden Spree samt besøge flere planteskoler, heriblandt Karl Foersters planteskole. Se hjemmesiden for yderligere oplysninger og program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Pris:	6.795 kr. for medlemmer / 7.695 for ikke-medlemmer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Tilmelding:	Senest 14/6 - gælder også betaling af depositum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" descr="Et billede, der indeholder plante, græs, udendørs, mark&#10;&#10;AI-genereret indhold kan være ukorrekt."/>
          <p:cNvPicPr preferRelativeResize="0"/>
          <p:nvPr/>
        </p:nvPicPr>
        <p:blipFill rotWithShape="1">
          <a:blip r:embed="rId6">
            <a:alphaModFix/>
          </a:blip>
          <a:srcRect b="8744"/>
          <a:stretch/>
        </p:blipFill>
        <p:spPr>
          <a:xfrm>
            <a:off x="389464" y="2809129"/>
            <a:ext cx="1417138" cy="1214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288707" y="2927546"/>
            <a:ext cx="1606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Tirsdag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20. oktober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Kl. 19 - 21.30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2032841" y="2852507"/>
            <a:ext cx="4800604" cy="87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Foredrag - Design med græsser v. Poul Petersen fra Overdam Planteskole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Sted: 	Rosenvænget 17, 1. sal, 4800 Nykøbing 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Pris:	70 kr. for medlemmer /  100 kr. for ikke-medlemmer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Tilmelding:	Ingen tilmelding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331036" y="4037841"/>
            <a:ext cx="6068523" cy="87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Derudover arbejdes der på følgende aktiviteter: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Besøg i Knuthenborg –  Sommerbeskæring v. Viggo Frederiksen – Rundvisning på Radstedgaard v. Simon Gillesberg – Kursus i fiberbeton v. Finn Otte Møller – Æble- og pæresorter v. Maren Korsgaard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Microsoft Office PowerPoint</Application>
  <PresentationFormat>A4-papir (210 x 297 mm)</PresentationFormat>
  <Paragraphs>129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Office-tema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Anette Rundstrøm</dc:creator>
  <cp:lastModifiedBy>Pia Jensen</cp:lastModifiedBy>
  <cp:revision>2</cp:revision>
  <dcterms:created xsi:type="dcterms:W3CDTF">2024-01-26T13:58:28Z</dcterms:created>
  <dcterms:modified xsi:type="dcterms:W3CDTF">2026-01-14T15:38:45Z</dcterms:modified>
</cp:coreProperties>
</file>