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AD925D-7189-434F-B8CE-890BE0EE917A}" v="52" dt="2025-06-10T08:07:28.2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0" d="100"/>
          <a:sy n="120" d="100"/>
        </p:scale>
        <p:origin x="2244" y="-25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881E-8770-4860-8C42-A58537757D9F}" type="datetimeFigureOut">
              <a:rPr lang="da-DK" smtClean="0"/>
              <a:t>18-06-2025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9AA-FD24-46C6-8B06-9412EC41AB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9410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881E-8770-4860-8C42-A58537757D9F}" type="datetimeFigureOut">
              <a:rPr lang="da-DK" smtClean="0"/>
              <a:t>18-06-2025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9AA-FD24-46C6-8B06-9412EC41AB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7524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881E-8770-4860-8C42-A58537757D9F}" type="datetimeFigureOut">
              <a:rPr lang="da-DK" smtClean="0"/>
              <a:t>18-06-2025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9AA-FD24-46C6-8B06-9412EC41AB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0055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881E-8770-4860-8C42-A58537757D9F}" type="datetimeFigureOut">
              <a:rPr lang="da-DK" smtClean="0"/>
              <a:t>18-06-2025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9AA-FD24-46C6-8B06-9412EC41AB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0629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881E-8770-4860-8C42-A58537757D9F}" type="datetimeFigureOut">
              <a:rPr lang="da-DK" smtClean="0"/>
              <a:t>18-06-2025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9AA-FD24-46C6-8B06-9412EC41AB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964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881E-8770-4860-8C42-A58537757D9F}" type="datetimeFigureOut">
              <a:rPr lang="da-DK" smtClean="0"/>
              <a:t>18-06-2025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9AA-FD24-46C6-8B06-9412EC41AB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3608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881E-8770-4860-8C42-A58537757D9F}" type="datetimeFigureOut">
              <a:rPr lang="da-DK" smtClean="0"/>
              <a:t>18-06-2025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9AA-FD24-46C6-8B06-9412EC41AB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4296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881E-8770-4860-8C42-A58537757D9F}" type="datetimeFigureOut">
              <a:rPr lang="da-DK" smtClean="0"/>
              <a:t>18-06-2025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9AA-FD24-46C6-8B06-9412EC41AB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7030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881E-8770-4860-8C42-A58537757D9F}" type="datetimeFigureOut">
              <a:rPr lang="da-DK" smtClean="0"/>
              <a:t>18-06-2025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9AA-FD24-46C6-8B06-9412EC41AB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6840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881E-8770-4860-8C42-A58537757D9F}" type="datetimeFigureOut">
              <a:rPr lang="da-DK" smtClean="0"/>
              <a:t>18-06-2025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9AA-FD24-46C6-8B06-9412EC41AB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262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881E-8770-4860-8C42-A58537757D9F}" type="datetimeFigureOut">
              <a:rPr lang="da-DK" smtClean="0"/>
              <a:t>18-06-2025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9AA-FD24-46C6-8B06-9412EC41AB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9129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D881E-8770-4860-8C42-A58537757D9F}" type="datetimeFigureOut">
              <a:rPr lang="da-DK" smtClean="0"/>
              <a:t>18-06-2025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B99AA-FD24-46C6-8B06-9412EC41AB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125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klee-gras-natur-blume-wiese-3234470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lede 14">
            <a:extLst>
              <a:ext uri="{FF2B5EF4-FFF2-40B4-BE49-F238E27FC236}">
                <a16:creationId xmlns:a16="http://schemas.microsoft.com/office/drawing/2014/main" id="{B5A7BBCF-FC13-5B04-85CE-CA10FF47B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18" y="5784008"/>
            <a:ext cx="1408802" cy="1454992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29E9FF14-14E4-F415-15C1-5B6C38DB8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18" y="2697480"/>
            <a:ext cx="1439999" cy="1391677"/>
          </a:xfrm>
          <a:prstGeom prst="rect">
            <a:avLst/>
          </a:prstGeom>
        </p:spPr>
      </p:pic>
      <p:pic>
        <p:nvPicPr>
          <p:cNvPr id="4" name="Picture 8" descr="Et billede, der indeholder plantevækst, udendørs, Landplante, have&#10;&#10;Automatisk genereret beskrivelse">
            <a:extLst>
              <a:ext uri="{FF2B5EF4-FFF2-40B4-BE49-F238E27FC236}">
                <a16:creationId xmlns:a16="http://schemas.microsoft.com/office/drawing/2014/main" id="{917725C1-A110-C398-9F04-EBF83A2D06E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65760" y="560070"/>
            <a:ext cx="6126480" cy="133350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9EEA0371-763E-BCFB-0544-D601E37D965C}"/>
              </a:ext>
            </a:extLst>
          </p:cNvPr>
          <p:cNvSpPr txBox="1"/>
          <p:nvPr/>
        </p:nvSpPr>
        <p:spPr>
          <a:xfrm>
            <a:off x="365759" y="601379"/>
            <a:ext cx="6126479" cy="1263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indent="-6350" algn="ctr">
              <a:lnSpc>
                <a:spcPct val="107000"/>
              </a:lnSpc>
              <a:spcAft>
                <a:spcPts val="800"/>
              </a:spcAft>
            </a:pPr>
            <a:r>
              <a:rPr lang="da-DK" sz="2000" b="1" kern="1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Program for Haveselskabet </a:t>
            </a:r>
          </a:p>
          <a:p>
            <a:pPr marL="6350" indent="-6350" algn="ctr">
              <a:lnSpc>
                <a:spcPct val="107000"/>
              </a:lnSpc>
              <a:spcAft>
                <a:spcPts val="800"/>
              </a:spcAft>
            </a:pPr>
            <a:r>
              <a:rPr lang="da-DK" sz="2000" b="1" kern="1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Guldborgsund og Lolland</a:t>
            </a:r>
          </a:p>
          <a:p>
            <a:pPr marL="6350" indent="-6350" algn="ctr">
              <a:lnSpc>
                <a:spcPct val="107000"/>
              </a:lnSpc>
              <a:spcAft>
                <a:spcPts val="800"/>
              </a:spcAft>
            </a:pPr>
            <a:r>
              <a:rPr lang="da-DK" sz="2000" b="1" kern="10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2025</a:t>
            </a:r>
            <a:endParaRPr lang="da-DK" sz="20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EB6E8F4-96FE-D7E4-AAAB-F325EEA6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686" y="841622"/>
            <a:ext cx="774192" cy="77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kstfelt 35">
            <a:extLst>
              <a:ext uri="{FF2B5EF4-FFF2-40B4-BE49-F238E27FC236}">
                <a16:creationId xmlns:a16="http://schemas.microsoft.com/office/drawing/2014/main" id="{49C01602-9CA9-31A2-5973-A111FF4D2934}"/>
              </a:ext>
            </a:extLst>
          </p:cNvPr>
          <p:cNvSpPr txBox="1"/>
          <p:nvPr/>
        </p:nvSpPr>
        <p:spPr>
          <a:xfrm>
            <a:off x="5489686" y="9290804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VEND</a:t>
            </a:r>
          </a:p>
        </p:txBody>
      </p:sp>
      <p:sp>
        <p:nvSpPr>
          <p:cNvPr id="37" name="Pil: højre 36">
            <a:extLst>
              <a:ext uri="{FF2B5EF4-FFF2-40B4-BE49-F238E27FC236}">
                <a16:creationId xmlns:a16="http://schemas.microsoft.com/office/drawing/2014/main" id="{4E13AD19-170E-FD77-5D20-44E4CF645902}"/>
              </a:ext>
            </a:extLst>
          </p:cNvPr>
          <p:cNvSpPr/>
          <p:nvPr/>
        </p:nvSpPr>
        <p:spPr>
          <a:xfrm>
            <a:off x="6263878" y="9342120"/>
            <a:ext cx="353666" cy="264676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92D050"/>
              </a:solidFill>
            </a:endParaRPr>
          </a:p>
        </p:txBody>
      </p:sp>
      <p:sp>
        <p:nvSpPr>
          <p:cNvPr id="38" name="Tekstfelt 37">
            <a:extLst>
              <a:ext uri="{FF2B5EF4-FFF2-40B4-BE49-F238E27FC236}">
                <a16:creationId xmlns:a16="http://schemas.microsoft.com/office/drawing/2014/main" id="{4984247B-9F0E-CDC4-DF51-A6532020FD84}"/>
              </a:ext>
            </a:extLst>
          </p:cNvPr>
          <p:cNvSpPr txBox="1"/>
          <p:nvPr/>
        </p:nvSpPr>
        <p:spPr>
          <a:xfrm>
            <a:off x="2057398" y="2643537"/>
            <a:ext cx="4639736" cy="1664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2700655" algn="l"/>
              </a:tabLst>
            </a:pPr>
            <a:r>
              <a:rPr lang="da-DK" sz="1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Rundvisning i haven på </a:t>
            </a:r>
            <a:r>
              <a:rPr lang="da-DK" sz="1200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Radstedgaard</a:t>
            </a:r>
            <a:r>
              <a:rPr lang="da-DK" sz="1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v/ Simon Gillesberg</a:t>
            </a: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Sted: 	</a:t>
            </a:r>
            <a:r>
              <a:rPr lang="da-DK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Radstedgaard</a:t>
            </a: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Østerbyvej 35A, 4990 Sakskøbing</a:t>
            </a: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Beskrivelse:	</a:t>
            </a: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selvforsynende landsted på 8.500 m2 med 	kompostering, gravefri køkkenhave, skovhave og eksempler 	på </a:t>
            </a:r>
            <a:r>
              <a:rPr lang="da-DK" sz="12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permakultur</a:t>
            </a: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Pris:	70 kr. for medlemmer / 100 kr. for ikke-medlemmer </a:t>
            </a: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Tilmelding:	Senest den 20. juli – se hjemmesiden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kstfelt 39">
            <a:extLst>
              <a:ext uri="{FF2B5EF4-FFF2-40B4-BE49-F238E27FC236}">
                <a16:creationId xmlns:a16="http://schemas.microsoft.com/office/drawing/2014/main" id="{68640BD4-70FD-FBC8-06E2-C188D3B51E2A}"/>
              </a:ext>
            </a:extLst>
          </p:cNvPr>
          <p:cNvSpPr txBox="1"/>
          <p:nvPr/>
        </p:nvSpPr>
        <p:spPr>
          <a:xfrm>
            <a:off x="252298" y="2966503"/>
            <a:ext cx="1606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</a:rPr>
              <a:t>Torsdag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24. juli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Kl. 18.30</a:t>
            </a:r>
          </a:p>
        </p:txBody>
      </p:sp>
      <p:sp>
        <p:nvSpPr>
          <p:cNvPr id="42" name="Tekstfelt 41">
            <a:extLst>
              <a:ext uri="{FF2B5EF4-FFF2-40B4-BE49-F238E27FC236}">
                <a16:creationId xmlns:a16="http://schemas.microsoft.com/office/drawing/2014/main" id="{0A3B0C79-D9B2-90DE-DBA3-CCA5425AB300}"/>
              </a:ext>
            </a:extLst>
          </p:cNvPr>
          <p:cNvSpPr txBox="1"/>
          <p:nvPr/>
        </p:nvSpPr>
        <p:spPr>
          <a:xfrm>
            <a:off x="282778" y="6014503"/>
            <a:ext cx="1606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</a:rPr>
              <a:t>Lørdag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23. august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Kl. 13 - 16</a:t>
            </a:r>
          </a:p>
        </p:txBody>
      </p:sp>
      <p:sp>
        <p:nvSpPr>
          <p:cNvPr id="43" name="Tekstfelt 42">
            <a:extLst>
              <a:ext uri="{FF2B5EF4-FFF2-40B4-BE49-F238E27FC236}">
                <a16:creationId xmlns:a16="http://schemas.microsoft.com/office/drawing/2014/main" id="{56BDA70C-0632-B2DF-C117-08BAB0941740}"/>
              </a:ext>
            </a:extLst>
          </p:cNvPr>
          <p:cNvSpPr txBox="1"/>
          <p:nvPr/>
        </p:nvSpPr>
        <p:spPr>
          <a:xfrm>
            <a:off x="2049778" y="5975001"/>
            <a:ext cx="4639736" cy="1269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2700655" algn="l"/>
              </a:tabLst>
            </a:pPr>
            <a:r>
              <a:rPr lang="da-DK" sz="1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Indvielse af Oasen – Skovhaven i Øster Toreby</a:t>
            </a: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Sted: 	Solbakken 3B, Øster Toreby, 4800 Nykøbin</a:t>
            </a: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 F</a:t>
            </a: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Pris:	Gratis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Tilmelding:	Ingen tilmelding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Mads Krarup fra skovhaver.dk deltager 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B032201C-AA4F-97F4-F1A9-A651FF821AAA}"/>
              </a:ext>
            </a:extLst>
          </p:cNvPr>
          <p:cNvPicPr>
            <a:picLocks/>
          </p:cNvPicPr>
          <p:nvPr/>
        </p:nvPicPr>
        <p:blipFill>
          <a:blip r:embed="rId6"/>
          <a:srcRect l="8095" r="42"/>
          <a:stretch/>
        </p:blipFill>
        <p:spPr>
          <a:xfrm>
            <a:off x="366601" y="4233913"/>
            <a:ext cx="1492428" cy="1391676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8F7D97EB-EFE7-054A-1F9B-3E4BE7188537}"/>
              </a:ext>
            </a:extLst>
          </p:cNvPr>
          <p:cNvSpPr txBox="1"/>
          <p:nvPr/>
        </p:nvSpPr>
        <p:spPr>
          <a:xfrm>
            <a:off x="2049778" y="4365657"/>
            <a:ext cx="4639736" cy="1269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2700655" algn="l"/>
              </a:tabLst>
            </a:pPr>
            <a:r>
              <a:rPr lang="da-DK" sz="1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Havemarked</a:t>
            </a: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Sted: 	Kildevejens Frugt, Kildevej 5, 4892 Kettinge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Pris:	30 kr. for alle gæster  / 75 kr. for </a:t>
            </a:r>
            <a:r>
              <a:rPr lang="da-DK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standholdere</a:t>
            </a: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Tilmelding:	Kun for standholdere - Senest den 7. august 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– se hjemmesiden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Adgang for standholdere tidligst kl. 9.30</a:t>
            </a: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BA9BAD6F-B7E1-BF61-5B22-4D5666E90E35}"/>
              </a:ext>
            </a:extLst>
          </p:cNvPr>
          <p:cNvSpPr txBox="1"/>
          <p:nvPr/>
        </p:nvSpPr>
        <p:spPr>
          <a:xfrm>
            <a:off x="229441" y="4493885"/>
            <a:ext cx="1606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</a:rPr>
              <a:t>Søndag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10. august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Kl. 11 - 15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52D58DB4-D428-71D9-7B23-84E79FF7FFA1}"/>
              </a:ext>
            </a:extLst>
          </p:cNvPr>
          <p:cNvSpPr txBox="1"/>
          <p:nvPr/>
        </p:nvSpPr>
        <p:spPr>
          <a:xfrm>
            <a:off x="2049778" y="7544721"/>
            <a:ext cx="4639736" cy="1071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2700655" algn="l"/>
              </a:tabLst>
            </a:pPr>
            <a:r>
              <a:rPr lang="da-DK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Foredrag o</a:t>
            </a:r>
            <a:r>
              <a:rPr lang="da-DK" sz="1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 buske og træer v/ Kira Reiter</a:t>
            </a: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Sted: 	Skovalleen 32A, 4800 Nykøbin</a:t>
            </a: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 F</a:t>
            </a: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Pris:	70 kr. for medlemmer / 100 kr. for ikke-medlemmer 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Tilmelding:	Ingen tilmelding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Billede 18">
            <a:extLst>
              <a:ext uri="{FF2B5EF4-FFF2-40B4-BE49-F238E27FC236}">
                <a16:creationId xmlns:a16="http://schemas.microsoft.com/office/drawing/2014/main" id="{D743481D-5BDA-E407-F592-62EE1BD1DE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380" y="7391207"/>
            <a:ext cx="1418228" cy="1516573"/>
          </a:xfrm>
          <a:prstGeom prst="rect">
            <a:avLst/>
          </a:prstGeom>
        </p:spPr>
      </p:pic>
      <p:sp>
        <p:nvSpPr>
          <p:cNvPr id="21" name="Tekstfelt 20">
            <a:extLst>
              <a:ext uri="{FF2B5EF4-FFF2-40B4-BE49-F238E27FC236}">
                <a16:creationId xmlns:a16="http://schemas.microsoft.com/office/drawing/2014/main" id="{3D4D1238-B526-ABB6-B3EF-D73626BCF795}"/>
              </a:ext>
            </a:extLst>
          </p:cNvPr>
          <p:cNvSpPr txBox="1"/>
          <p:nvPr/>
        </p:nvSpPr>
        <p:spPr>
          <a:xfrm>
            <a:off x="290398" y="7767103"/>
            <a:ext cx="1606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</a:rPr>
              <a:t>Onsdag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22. oktober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Kl. 19</a:t>
            </a:r>
          </a:p>
        </p:txBody>
      </p:sp>
    </p:spTree>
    <p:extLst>
      <p:ext uri="{BB962C8B-B14F-4D97-AF65-F5344CB8AC3E}">
        <p14:creationId xmlns:p14="http://schemas.microsoft.com/office/powerpoint/2010/main" val="328262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lede 18" descr="Et billede, der indeholder græs, plante, udendørs, mark&#10;&#10;Automatisk genereret beskrivelse">
            <a:extLst>
              <a:ext uri="{FF2B5EF4-FFF2-40B4-BE49-F238E27FC236}">
                <a16:creationId xmlns:a16="http://schemas.microsoft.com/office/drawing/2014/main" id="{8DB5F6D8-4FC8-FE21-3BD2-A0B7D57264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5673" b="31282"/>
          <a:stretch/>
        </p:blipFill>
        <p:spPr>
          <a:xfrm>
            <a:off x="389463" y="357588"/>
            <a:ext cx="6010097" cy="739692"/>
          </a:xfrm>
          <a:prstGeom prst="rect">
            <a:avLst/>
          </a:prstGeom>
        </p:spPr>
      </p:pic>
      <p:sp>
        <p:nvSpPr>
          <p:cNvPr id="20" name="Tekstfelt 19">
            <a:extLst>
              <a:ext uri="{FF2B5EF4-FFF2-40B4-BE49-F238E27FC236}">
                <a16:creationId xmlns:a16="http://schemas.microsoft.com/office/drawing/2014/main" id="{5C704717-F167-E9EF-1962-768556ED8317}"/>
              </a:ext>
            </a:extLst>
          </p:cNvPr>
          <p:cNvSpPr txBox="1"/>
          <p:nvPr/>
        </p:nvSpPr>
        <p:spPr>
          <a:xfrm>
            <a:off x="578264" y="418890"/>
            <a:ext cx="5670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>
                <a:solidFill>
                  <a:schemeClr val="bg1"/>
                </a:solidFill>
              </a:rPr>
              <a:t>Åbne haver på Lolland og Falster</a:t>
            </a:r>
          </a:p>
        </p:txBody>
      </p:sp>
      <p:graphicFrame>
        <p:nvGraphicFramePr>
          <p:cNvPr id="22" name="Tabel 21">
            <a:extLst>
              <a:ext uri="{FF2B5EF4-FFF2-40B4-BE49-F238E27FC236}">
                <a16:creationId xmlns:a16="http://schemas.microsoft.com/office/drawing/2014/main" id="{6F5DF786-34AF-26BE-24B9-3AAF83E7A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124684"/>
              </p:ext>
            </p:extLst>
          </p:nvPr>
        </p:nvGraphicFramePr>
        <p:xfrm>
          <a:off x="307340" y="1395767"/>
          <a:ext cx="6025460" cy="4617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6000">
                  <a:extLst>
                    <a:ext uri="{9D8B030D-6E8A-4147-A177-3AD203B41FA5}">
                      <a16:colId xmlns:a16="http://schemas.microsoft.com/office/drawing/2014/main" val="458217652"/>
                    </a:ext>
                  </a:extLst>
                </a:gridCol>
                <a:gridCol w="585794">
                  <a:extLst>
                    <a:ext uri="{9D8B030D-6E8A-4147-A177-3AD203B41FA5}">
                      <a16:colId xmlns:a16="http://schemas.microsoft.com/office/drawing/2014/main" val="3204869224"/>
                    </a:ext>
                  </a:extLst>
                </a:gridCol>
                <a:gridCol w="2703666">
                  <a:extLst>
                    <a:ext uri="{9D8B030D-6E8A-4147-A177-3AD203B41FA5}">
                      <a16:colId xmlns:a16="http://schemas.microsoft.com/office/drawing/2014/main" val="1537892495"/>
                    </a:ext>
                  </a:extLst>
                </a:gridCol>
              </a:tblGrid>
              <a:tr h="546399">
                <a:tc>
                  <a:txBody>
                    <a:bodyPr/>
                    <a:lstStyle/>
                    <a:p>
                      <a:r>
                        <a:rPr lang="da-DK" sz="1100" b="1" dirty="0"/>
                        <a:t>Onsdag den 11. juni kl. 18–20</a:t>
                      </a:r>
                    </a:p>
                    <a:p>
                      <a:r>
                        <a:rPr lang="da-DK" sz="1100" b="0" dirty="0"/>
                        <a:t>Medlemmer 10 kr. / ikke-medlemmer 15 kr. pr. have</a:t>
                      </a:r>
                    </a:p>
                    <a:p>
                      <a:endParaRPr lang="da-DK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Leif Møller</a:t>
                      </a:r>
                    </a:p>
                    <a:p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Ryesgade 19, 4800 Nykøbing F.</a:t>
                      </a:r>
                    </a:p>
                    <a:p>
                      <a:endParaRPr lang="da-DK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Ina og Morten Andersen</a:t>
                      </a:r>
                    </a:p>
                    <a:p>
                      <a:r>
                        <a:rPr lang="da-DK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Aavej</a:t>
                      </a:r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18, 4800 Nykøbing F.  </a:t>
                      </a:r>
                    </a:p>
                    <a:p>
                      <a:endParaRPr lang="da-DK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Pilefletter Gitte Kjær Hansen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Østre Allé 21, 4800 Nykøbing F.</a:t>
                      </a:r>
                    </a:p>
                    <a:p>
                      <a:endParaRPr lang="da-DK" sz="1100" dirty="0"/>
                    </a:p>
                    <a:p>
                      <a:r>
                        <a:rPr lang="da-DK" sz="1100" b="1" dirty="0"/>
                        <a:t>Lørdag den 2. august kl. 13–18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b="0" dirty="0"/>
                        <a:t>Medlemmer 20 kr. / ikke-medlemmer 40 kr.</a:t>
                      </a:r>
                      <a:endParaRPr lang="da-DK" sz="1100" b="1" dirty="0"/>
                    </a:p>
                    <a:p>
                      <a:endParaRPr lang="da-DK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Jane Skrædderdal og Ken Pedersen</a:t>
                      </a:r>
                    </a:p>
                    <a:p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Torupvej 5, 4892 Kettinge</a:t>
                      </a:r>
                    </a:p>
                    <a:p>
                      <a:endParaRPr lang="da-DK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 stor have med ca. 10.000 m2 prydhave omkring huset, 5 ha eng og skov samt 2 ha køkkenhave på den anden side af vejen. </a:t>
                      </a:r>
                    </a:p>
                    <a:p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Der er guidede ture: i haven kl. 14 og kl. 16 i eng og skov. Medbring gerne kaffe m.m., da man kan tilbringe meget tid i haven. </a:t>
                      </a:r>
                    </a:p>
                    <a:p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da-DK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da-DK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Lørdag den 16. august kl. 13-16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b="0" dirty="0"/>
                        <a:t>Medlemmer 10 kr. / ikke-medlemmer 20 kr.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b="0" dirty="0"/>
                        <a:t>pr. have</a:t>
                      </a:r>
                    </a:p>
                    <a:p>
                      <a:pPr marL="0" indent="0"/>
                      <a:r>
                        <a:rPr lang="da-DK" sz="11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a-DK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tabLst>
                          <a:tab pos="0" algn="l"/>
                        </a:tabLst>
                      </a:pPr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Pia og Niels von Gerstenberg Rosted</a:t>
                      </a:r>
                    </a:p>
                    <a:p>
                      <a:pPr marL="0" indent="0"/>
                      <a:r>
                        <a:rPr lang="da-DK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Vaasevej</a:t>
                      </a:r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6, </a:t>
                      </a:r>
                      <a:r>
                        <a:rPr lang="da-DK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Flintinge</a:t>
                      </a:r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4891 Toreby L </a:t>
                      </a:r>
                    </a:p>
                    <a:p>
                      <a:pPr marL="0" indent="0"/>
                      <a:endParaRPr lang="da-DK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/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Haven er todelt, hvor den gamle del af haven består af bede i organiske former, højbede med bl.a. tomater, to drivhuse og mange træer og buske. Den nye del er 1.000 m2 køkkenhave, anlagt på en tidligere mark, med no dig-bede, bærbuske og mange frugttræer.</a:t>
                      </a:r>
                    </a:p>
                    <a:p>
                      <a:pPr marL="0" indent="0"/>
                      <a:endParaRPr lang="da-DK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/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Hanne og Otto Sørensen</a:t>
                      </a:r>
                    </a:p>
                    <a:p>
                      <a:pPr marL="0" indent="0"/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Møllevej 14, </a:t>
                      </a:r>
                      <a:r>
                        <a:rPr lang="da-DK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Flintinge</a:t>
                      </a:r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4891 Toreby L</a:t>
                      </a:r>
                    </a:p>
                    <a:p>
                      <a:pPr marL="0" indent="0"/>
                      <a:endParaRPr lang="da-DK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/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Den 17.570 m2 store have ligger ved den nedlagte station i </a:t>
                      </a:r>
                      <a:r>
                        <a:rPr lang="da-DK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Flintinge</a:t>
                      </a:r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Det er et sted, der emmer af historiens vingesus. Haven er indrettet med køkkenhave, buksbomhække, udsigtsterrasse, fårefold, dam og skov. Dele af haven er anlagt på det gamle </a:t>
                      </a:r>
                      <a:r>
                        <a:rPr lang="da-DK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jernbane-spor</a:t>
                      </a:r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indent="0"/>
                      <a:endParaRPr lang="da-DK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/>
                      <a:endParaRPr lang="da-DK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8997896"/>
                  </a:ext>
                </a:extLst>
              </a:tr>
            </a:tbl>
          </a:graphicData>
        </a:graphic>
      </p:graphicFrame>
      <p:cxnSp>
        <p:nvCxnSpPr>
          <p:cNvPr id="26" name="Lige forbindelse 25">
            <a:extLst>
              <a:ext uri="{FF2B5EF4-FFF2-40B4-BE49-F238E27FC236}">
                <a16:creationId xmlns:a16="http://schemas.microsoft.com/office/drawing/2014/main" id="{2E591DA1-F3A5-D80C-E793-90C49A4FF00D}"/>
              </a:ext>
            </a:extLst>
          </p:cNvPr>
          <p:cNvCxnSpPr>
            <a:cxnSpLocks/>
          </p:cNvCxnSpPr>
          <p:nvPr/>
        </p:nvCxnSpPr>
        <p:spPr>
          <a:xfrm>
            <a:off x="482600" y="8831574"/>
            <a:ext cx="5850467" cy="0"/>
          </a:xfrm>
          <a:prstGeom prst="line">
            <a:avLst/>
          </a:prstGeom>
          <a:ln w="476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felt 27">
            <a:extLst>
              <a:ext uri="{FF2B5EF4-FFF2-40B4-BE49-F238E27FC236}">
                <a16:creationId xmlns:a16="http://schemas.microsoft.com/office/drawing/2014/main" id="{A80FD5E8-B02A-AD96-34A1-9D7F6A551046}"/>
              </a:ext>
            </a:extLst>
          </p:cNvPr>
          <p:cNvSpPr txBox="1"/>
          <p:nvPr/>
        </p:nvSpPr>
        <p:spPr>
          <a:xfrm>
            <a:off x="745663" y="8848122"/>
            <a:ext cx="22300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b="1" dirty="0"/>
              <a:t>Haveselskabet Guldborgsund</a:t>
            </a:r>
          </a:p>
          <a:p>
            <a:r>
              <a:rPr lang="da-DK" sz="1000" dirty="0"/>
              <a:t>www.haveselskabet.dk/guldborgsund</a:t>
            </a:r>
          </a:p>
          <a:p>
            <a:r>
              <a:rPr lang="da-DK" sz="1000" dirty="0"/>
              <a:t>Mail: guldborgsund@haveselskabet.dk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AB17FE68-F1D9-CDC2-5F2D-C30E65D4549D}"/>
              </a:ext>
            </a:extLst>
          </p:cNvPr>
          <p:cNvSpPr txBox="1"/>
          <p:nvPr/>
        </p:nvSpPr>
        <p:spPr>
          <a:xfrm>
            <a:off x="4039205" y="8839655"/>
            <a:ext cx="18373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b="1" dirty="0"/>
              <a:t>Haveselskabet Lolland</a:t>
            </a:r>
          </a:p>
          <a:p>
            <a:r>
              <a:rPr lang="da-DK" sz="1000" dirty="0"/>
              <a:t>www.haveselskabet.dk/lolland</a:t>
            </a:r>
          </a:p>
          <a:p>
            <a:r>
              <a:rPr lang="da-DK" sz="1000" dirty="0"/>
              <a:t>Mail: lolland@haveselskabet.dk</a:t>
            </a: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943DAFDF-91C2-5381-C2C9-7553561FD78C}"/>
              </a:ext>
            </a:extLst>
          </p:cNvPr>
          <p:cNvSpPr txBox="1"/>
          <p:nvPr/>
        </p:nvSpPr>
        <p:spPr>
          <a:xfrm>
            <a:off x="309257" y="6061123"/>
            <a:ext cx="59891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100" b="1" dirty="0"/>
              <a:t>Lørdag den 21. juni kl. 13 – 16 </a:t>
            </a:r>
            <a:r>
              <a:rPr lang="da-DK" sz="1100" dirty="0"/>
              <a:t>er der gratis åben have hos bestyrelsesmedlemmer i Haveselskabet Lolland.</a:t>
            </a:r>
          </a:p>
        </p:txBody>
      </p:sp>
      <p:sp>
        <p:nvSpPr>
          <p:cNvPr id="43" name="Tekstfelt 42">
            <a:extLst>
              <a:ext uri="{FF2B5EF4-FFF2-40B4-BE49-F238E27FC236}">
                <a16:creationId xmlns:a16="http://schemas.microsoft.com/office/drawing/2014/main" id="{3E2F5D34-A53C-ABA4-E3C0-FCCE4636E6C8}"/>
              </a:ext>
            </a:extLst>
          </p:cNvPr>
          <p:cNvSpPr txBox="1"/>
          <p:nvPr/>
        </p:nvSpPr>
        <p:spPr>
          <a:xfrm>
            <a:off x="2107263" y="9639413"/>
            <a:ext cx="22573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" dirty="0"/>
              <a:t>Programmet er opdateret den 10. juni 2025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3A58498D-B590-F94B-1884-E359417584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735803"/>
              </p:ext>
            </p:extLst>
          </p:nvPr>
        </p:nvGraphicFramePr>
        <p:xfrm>
          <a:off x="299720" y="6502691"/>
          <a:ext cx="6092220" cy="2270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0740">
                  <a:extLst>
                    <a:ext uri="{9D8B030D-6E8A-4147-A177-3AD203B41FA5}">
                      <a16:colId xmlns:a16="http://schemas.microsoft.com/office/drawing/2014/main" val="458217652"/>
                    </a:ext>
                  </a:extLst>
                </a:gridCol>
                <a:gridCol w="1921500">
                  <a:extLst>
                    <a:ext uri="{9D8B030D-6E8A-4147-A177-3AD203B41FA5}">
                      <a16:colId xmlns:a16="http://schemas.microsoft.com/office/drawing/2014/main" val="3204869224"/>
                    </a:ext>
                  </a:extLst>
                </a:gridCol>
                <a:gridCol w="2139980">
                  <a:extLst>
                    <a:ext uri="{9D8B030D-6E8A-4147-A177-3AD203B41FA5}">
                      <a16:colId xmlns:a16="http://schemas.microsoft.com/office/drawing/2014/main" val="1537892495"/>
                    </a:ext>
                  </a:extLst>
                </a:gridCol>
              </a:tblGrid>
              <a:tr h="1935481">
                <a:tc>
                  <a:txBody>
                    <a:bodyPr/>
                    <a:lstStyle/>
                    <a:p>
                      <a:r>
                        <a:rPr lang="da-DK" sz="1100" b="1" dirty="0"/>
                        <a:t>Anette Rundstrøm</a:t>
                      </a:r>
                    </a:p>
                    <a:p>
                      <a:r>
                        <a:rPr lang="da-DK" sz="1100" b="0" dirty="0"/>
                        <a:t>Reersnæs Strandvej 84</a:t>
                      </a:r>
                    </a:p>
                    <a:p>
                      <a:r>
                        <a:rPr lang="da-DK" sz="1100" b="0" dirty="0"/>
                        <a:t>4941 Bandholm</a:t>
                      </a:r>
                    </a:p>
                    <a:p>
                      <a:endParaRPr lang="da-DK" sz="1100" b="0" dirty="0"/>
                    </a:p>
                    <a:p>
                      <a:r>
                        <a:rPr lang="da-DK" sz="1100" b="0" dirty="0"/>
                        <a:t>Udsigtshaven ligger på en 5.000 m2 stor grund med udsigt over Smålandsfarvandet. Haven er inddelt i rum, og der er bl.a. køkkenhave, drivhus, orangeri, havedam, udsigtshøj og flere terrasser og siddepladser rundt om i haven samt mange blomsterbede.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100" b="1" dirty="0"/>
                        <a:t>Birthe Magnusson</a:t>
                      </a:r>
                    </a:p>
                    <a:p>
                      <a:r>
                        <a:rPr lang="da-DK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Skipperstræde 3</a:t>
                      </a:r>
                    </a:p>
                    <a:p>
                      <a:r>
                        <a:rPr lang="da-DK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4941 Bandholm</a:t>
                      </a:r>
                    </a:p>
                    <a:p>
                      <a:endParaRPr lang="da-DK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 mindre have på 600 m2.  Her er også udsigt over vandet fra en hævet terrasse. I haven er der roser, roser, roser samt forskellige stauder, buske, træer og krydderurter.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Birgit Rasmussen</a:t>
                      </a:r>
                    </a:p>
                    <a:p>
                      <a:r>
                        <a:rPr lang="da-DK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Højrebyvej 7</a:t>
                      </a:r>
                    </a:p>
                    <a:p>
                      <a:r>
                        <a:rPr lang="da-DK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4952 Stokkemarke</a:t>
                      </a:r>
                    </a:p>
                    <a:p>
                      <a:endParaRPr lang="da-DK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 landbohave på 2.200 m2. I haven er der træer helt tilbage fra 1910, hvor huset blev bygget. I haven er der bede med bl.a. dahliaer, stauder og roser. I de 2 drivhuse er der både tomater og over 100 forskellige pelargonier.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8997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101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38450</TotalTime>
  <Words>750</Words>
  <Application>Microsoft Office PowerPoint</Application>
  <PresentationFormat>A4-papir (210 x 297 mm)</PresentationFormat>
  <Paragraphs>93</Paragraphs>
  <Slides>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Office-tema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Anette Rundstrøm</dc:creator>
  <cp:lastModifiedBy>Pia Jensen</cp:lastModifiedBy>
  <cp:revision>9</cp:revision>
  <cp:lastPrinted>2025-06-18T21:03:09Z</cp:lastPrinted>
  <dcterms:created xsi:type="dcterms:W3CDTF">2024-01-26T13:58:28Z</dcterms:created>
  <dcterms:modified xsi:type="dcterms:W3CDTF">2025-06-18T21:12:24Z</dcterms:modified>
</cp:coreProperties>
</file>